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12"/>
  </p:notesMasterIdLst>
  <p:sldIdLst>
    <p:sldId id="256" r:id="rId2"/>
    <p:sldId id="274" r:id="rId3"/>
    <p:sldId id="268" r:id="rId4"/>
    <p:sldId id="269" r:id="rId5"/>
    <p:sldId id="270" r:id="rId6"/>
    <p:sldId id="267" r:id="rId7"/>
    <p:sldId id="271" r:id="rId8"/>
    <p:sldId id="272" r:id="rId9"/>
    <p:sldId id="273" r:id="rId10"/>
    <p:sldId id="258" r:id="rId11"/>
  </p:sldIdLst>
  <p:sldSz cx="9144000" cy="6858000" type="screen4x3"/>
  <p:notesSz cx="6858000" cy="9144000"/>
  <p:defaultTextStyle>
    <a:defPPr>
      <a:defRPr lang="en-US"/>
    </a:defPPr>
    <a:lvl1pPr algn="l" defTabSz="457200"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21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667" autoAdjust="0"/>
  </p:normalViewPr>
  <p:slideViewPr>
    <p:cSldViewPr snapToGrid="0" snapToObjects="1">
      <p:cViewPr varScale="1">
        <p:scale>
          <a:sx n="46" d="100"/>
          <a:sy n="46" d="100"/>
        </p:scale>
        <p:origin x="1860"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b="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b="0">
                <a:latin typeface="Calibri" charset="0"/>
              </a:defRPr>
            </a:lvl1pPr>
          </a:lstStyle>
          <a:p>
            <a:pPr>
              <a:defRPr/>
            </a:pPr>
            <a:fld id="{9F8AC8A9-ED64-A341-95BD-236B91DA4F34}" type="datetimeFigureOut">
              <a:rPr lang="en-US"/>
              <a:pPr>
                <a:defRPr/>
              </a:pPr>
              <a:t>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b="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b="0">
                <a:latin typeface="Calibri" charset="0"/>
              </a:defRPr>
            </a:lvl1pPr>
          </a:lstStyle>
          <a:p>
            <a:pPr>
              <a:defRPr/>
            </a:pPr>
            <a:fld id="{F8D77152-AD08-A546-8CB9-B768B5D25A56}" type="slidenum">
              <a:rPr lang="en-US"/>
              <a:pPr>
                <a:defRPr/>
              </a:pPr>
              <a:t>‹#›</a:t>
            </a:fld>
            <a:endParaRPr lang="en-US"/>
          </a:p>
        </p:txBody>
      </p:sp>
    </p:spTree>
    <p:extLst>
      <p:ext uri="{BB962C8B-B14F-4D97-AF65-F5344CB8AC3E}">
        <p14:creationId xmlns:p14="http://schemas.microsoft.com/office/powerpoint/2010/main" val="41988402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a:latin typeface="Calibri" charset="0"/>
              </a:rPr>
              <a:t>AUTHORS: Geoffrey Cromwell (Scripps Institution of Oceanography, UC San Diego), Danny Blas (Abraham Lincoln High School, San Diego, CA)</a:t>
            </a:r>
          </a:p>
          <a:p>
            <a:pPr eaLnBrk="1" hangingPunct="1">
              <a:spcBef>
                <a:spcPct val="0"/>
              </a:spcBef>
            </a:pPr>
            <a:r>
              <a:rPr lang="en-US" dirty="0">
                <a:latin typeface="Calibri" charset="0"/>
              </a:rPr>
              <a:t>WHY: Different types of volcanoes erupt in different ways, some more violently than others. This lesson will show you how to tell the difference between explosive and non-explosive volcanoes and what each different volcano type is made of. This is important to know if you ever live or travel near an active volcano. </a:t>
            </a:r>
          </a:p>
          <a:p>
            <a:pPr eaLnBrk="1" hangingPunct="1">
              <a:spcBef>
                <a:spcPct val="0"/>
              </a:spcBef>
            </a:pPr>
            <a:endParaRPr lang="en-US" dirty="0">
              <a:latin typeface="Calibri" charset="0"/>
            </a:endParaRPr>
          </a:p>
          <a:p>
            <a:pPr eaLnBrk="1" hangingPunct="1">
              <a:spcBef>
                <a:spcPct val="0"/>
              </a:spcBef>
            </a:pPr>
            <a:r>
              <a:rPr lang="en-US" dirty="0">
                <a:latin typeface="Calibri" charset="0"/>
              </a:rPr>
              <a:t>SUMMARY (&lt; 100 words): This lesson presents three types of  volcanoes (shield volcano, </a:t>
            </a:r>
            <a:r>
              <a:rPr lang="en-US" dirty="0" err="1">
                <a:latin typeface="Calibri" charset="0"/>
              </a:rPr>
              <a:t>stratovolcano</a:t>
            </a:r>
            <a:r>
              <a:rPr lang="en-US" dirty="0">
                <a:latin typeface="Calibri" charset="0"/>
              </a:rPr>
              <a:t>, and cinder cones) and explores their relative compositions, size and </a:t>
            </a:r>
            <a:r>
              <a:rPr lang="en-US" dirty="0" err="1">
                <a:latin typeface="Calibri" charset="0"/>
              </a:rPr>
              <a:t>explosivity</a:t>
            </a:r>
            <a:r>
              <a:rPr lang="en-US" dirty="0">
                <a:latin typeface="Calibri" charset="0"/>
              </a:rPr>
              <a:t>. Of the three types of volcanoes, shield and </a:t>
            </a:r>
            <a:r>
              <a:rPr lang="en-US" dirty="0" err="1">
                <a:latin typeface="Calibri" charset="0"/>
              </a:rPr>
              <a:t>stratovolcanoes</a:t>
            </a:r>
            <a:r>
              <a:rPr lang="en-US" dirty="0">
                <a:latin typeface="Calibri" charset="0"/>
              </a:rPr>
              <a:t> are the most common and therefore the lesson activity/summary focuses only on those two types. Three take home messages: 1) Shield volcanoes are non-explosive, very wide with shallow slopes, made up of lava, 2) </a:t>
            </a:r>
            <a:r>
              <a:rPr lang="en-US" dirty="0" err="1">
                <a:latin typeface="Calibri" charset="0"/>
              </a:rPr>
              <a:t>Stratovolcanoes</a:t>
            </a:r>
            <a:r>
              <a:rPr lang="en-US" dirty="0">
                <a:latin typeface="Calibri" charset="0"/>
              </a:rPr>
              <a:t> are explosive, steep sided and cone shaped, made of alternating layers of lava and </a:t>
            </a:r>
            <a:r>
              <a:rPr lang="en-US" dirty="0" err="1">
                <a:latin typeface="Calibri" charset="0"/>
              </a:rPr>
              <a:t>pyroclastics</a:t>
            </a:r>
            <a:r>
              <a:rPr lang="en-US" dirty="0">
                <a:latin typeface="Calibri" charset="0"/>
              </a:rPr>
              <a:t> (ash, rock fragments).  </a:t>
            </a:r>
          </a:p>
          <a:p>
            <a:pPr eaLnBrk="1" hangingPunct="1">
              <a:spcBef>
                <a:spcPct val="0"/>
              </a:spcBef>
            </a:pPr>
            <a:endParaRPr lang="en-US" dirty="0">
              <a:latin typeface="Calibri" charset="0"/>
            </a:endParaRPr>
          </a:p>
          <a:p>
            <a:pPr eaLnBrk="1" hangingPunct="1">
              <a:spcBef>
                <a:spcPct val="0"/>
              </a:spcBef>
            </a:pPr>
            <a:r>
              <a:rPr lang="en-US" dirty="0">
                <a:latin typeface="Calibri" charset="0"/>
              </a:rPr>
              <a:t>PICTURE/GRAPHICS CREDITS: Photo is of the Stromboli volcano off the coast of Sicily, Italy. From http://</a:t>
            </a:r>
            <a:r>
              <a:rPr lang="en-US" dirty="0" err="1">
                <a:latin typeface="Calibri" charset="0"/>
              </a:rPr>
              <a:t>en.wikipedia.org</a:t>
            </a:r>
            <a:r>
              <a:rPr lang="en-US" dirty="0">
                <a:latin typeface="Calibri" charset="0"/>
              </a:rPr>
              <a:t>/wiki/File:DenglerSW-Stromboli-20040928-1230x800.</a:t>
            </a:r>
            <a:r>
              <a:rPr lang="en-US" dirty="0" smtClean="0">
                <a:latin typeface="Calibri" charset="0"/>
              </a:rPr>
              <a:t>jpg</a:t>
            </a:r>
          </a:p>
          <a:p>
            <a:pPr eaLnBrk="1" hangingPunct="1">
              <a:spcBef>
                <a:spcPct val="0"/>
              </a:spcBef>
            </a:pPr>
            <a:r>
              <a:rPr lang="en-US" sz="1200" kern="1200" dirty="0" smtClean="0">
                <a:solidFill>
                  <a:schemeClr val="tx1"/>
                </a:solidFill>
                <a:effectLst/>
                <a:latin typeface="+mn-lt"/>
                <a:ea typeface="ＭＳ Ｐゴシック" charset="0"/>
                <a:cs typeface="ＭＳ Ｐゴシック" charset="0"/>
              </a:rPr>
              <a:t>Stromboli has</a:t>
            </a:r>
            <a:r>
              <a:rPr lang="en-US" sz="1200" kern="1200" baseline="0" dirty="0" smtClean="0">
                <a:solidFill>
                  <a:schemeClr val="tx1"/>
                </a:solidFill>
                <a:effectLst/>
                <a:latin typeface="+mn-lt"/>
                <a:ea typeface="ＭＳ Ｐゴシック" charset="0"/>
                <a:cs typeface="ＭＳ Ｐゴシック" charset="0"/>
              </a:rPr>
              <a:t> been erupting </a:t>
            </a:r>
            <a:r>
              <a:rPr lang="en-US" sz="1200" kern="1200" dirty="0" smtClean="0">
                <a:solidFill>
                  <a:schemeClr val="tx1"/>
                </a:solidFill>
                <a:effectLst/>
                <a:latin typeface="+mn-lt"/>
                <a:ea typeface="ＭＳ Ｐゴシック" charset="0"/>
                <a:cs typeface="ＭＳ Ｐゴシック" charset="0"/>
              </a:rPr>
              <a:t>near-constantly,</a:t>
            </a:r>
            <a:r>
              <a:rPr lang="en-US" sz="120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with small, mildly explosive (</a:t>
            </a:r>
            <a:r>
              <a:rPr lang="en-US" sz="1200" kern="1200" dirty="0" err="1" smtClean="0">
                <a:solidFill>
                  <a:schemeClr val="tx1"/>
                </a:solidFill>
                <a:effectLst/>
                <a:latin typeface="+mn-lt"/>
                <a:ea typeface="ＭＳ Ｐゴシック" charset="0"/>
                <a:cs typeface="ＭＳ Ｐゴシック" charset="0"/>
              </a:rPr>
              <a:t>strombolian</a:t>
            </a:r>
            <a:r>
              <a:rPr lang="en-US" sz="1200" kern="1200" dirty="0" smtClean="0">
                <a:solidFill>
                  <a:schemeClr val="tx1"/>
                </a:solidFill>
                <a:effectLst/>
                <a:latin typeface="+mn-lt"/>
                <a:ea typeface="ＭＳ Ｐゴシック" charset="0"/>
                <a:cs typeface="ＭＳ Ｐゴシック" charset="0"/>
              </a:rPr>
              <a:t>-type) eruptions,</a:t>
            </a:r>
            <a:r>
              <a:rPr lang="en-US" sz="120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for thousands of years.  The Romans called it the lighthouse for Naples because they could see it erupt at night every few minutes and from there they just had to go east to</a:t>
            </a:r>
            <a:r>
              <a:rPr lang="en-US" sz="1200" kern="1200" baseline="0" dirty="0" smtClean="0">
                <a:solidFill>
                  <a:schemeClr val="tx1"/>
                </a:solidFill>
                <a:effectLst/>
                <a:latin typeface="+mn-lt"/>
                <a:ea typeface="ＭＳ Ｐゴシック" charset="0"/>
                <a:cs typeface="ＭＳ Ｐゴシック" charset="0"/>
              </a:rPr>
              <a:t> arrive at Naples.</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WEBSITES USED IN THIS PRESENTATION:</a:t>
            </a:r>
          </a:p>
          <a:p>
            <a:pPr eaLnBrk="1" hangingPunct="1">
              <a:spcBef>
                <a:spcPct val="0"/>
              </a:spcBef>
            </a:pPr>
            <a:endParaRPr lang="en-US" dirty="0">
              <a:latin typeface="Calibri" charset="0"/>
            </a:endParaRPr>
          </a:p>
          <a:p>
            <a:pPr eaLnBrk="1" hangingPunct="1">
              <a:spcBef>
                <a:spcPct val="0"/>
              </a:spcBef>
            </a:pPr>
            <a:r>
              <a:rPr lang="en-US" dirty="0">
                <a:latin typeface="Calibri" charset="0"/>
              </a:rPr>
              <a:t>ADDITIONAL READING: See TEACHING NOTES</a:t>
            </a:r>
          </a:p>
          <a:p>
            <a:pPr eaLnBrk="1" hangingPunct="1">
              <a:spcBef>
                <a:spcPct val="0"/>
              </a:spcBef>
            </a:pPr>
            <a:endParaRPr lang="en-US" dirty="0">
              <a:latin typeface="Calibri" charset="0"/>
            </a:endParaRPr>
          </a:p>
          <a:p>
            <a:pPr eaLnBrk="1" hangingPunct="1">
              <a:spcBef>
                <a:spcPct val="0"/>
              </a:spcBef>
            </a:pPr>
            <a:r>
              <a:rPr lang="en-US" dirty="0">
                <a:latin typeface="Calibri" charset="0"/>
              </a:rPr>
              <a:t>CONTEXT FOR USE: This lesson is designed for a 9th grade Earth Science class and is the first lesson in a weeklong Volcanoes Unit. The presentation and activity in this lesson will fit a class period of about 55 minutes. The next lesson in the series is titled: </a:t>
            </a:r>
            <a:r>
              <a:rPr lang="ja-JP" altLang="en-US" dirty="0">
                <a:latin typeface="Calibri" charset="0"/>
              </a:rPr>
              <a:t>“</a:t>
            </a:r>
            <a:r>
              <a:rPr lang="en-US" altLang="ja-JP" dirty="0">
                <a:latin typeface="Calibri" charset="0"/>
              </a:rPr>
              <a:t>Volcanic Hazards</a:t>
            </a:r>
            <a:r>
              <a:rPr lang="ja-JP" altLang="en-US" dirty="0">
                <a:latin typeface="Calibri" charset="0"/>
              </a:rPr>
              <a:t>”</a:t>
            </a:r>
            <a:r>
              <a:rPr lang="en-US" altLang="ja-JP" dirty="0">
                <a:latin typeface="Calibri" charset="0"/>
              </a:rPr>
              <a:t>.</a:t>
            </a:r>
          </a:p>
          <a:p>
            <a:pPr eaLnBrk="1" hangingPunct="1">
              <a:spcBef>
                <a:spcPct val="0"/>
              </a:spcBef>
            </a:pPr>
            <a:endParaRPr lang="en-US" dirty="0">
              <a:latin typeface="Calibri" charset="0"/>
            </a:endParaRPr>
          </a:p>
          <a:p>
            <a:pPr eaLnBrk="1" hangingPunct="1">
              <a:spcBef>
                <a:spcPct val="0"/>
              </a:spcBef>
            </a:pPr>
            <a:r>
              <a:rPr lang="en-US" dirty="0">
                <a:latin typeface="Calibri" charset="0"/>
              </a:rPr>
              <a:t>MISCONCEPTIONS: All volcanoes erupt violently; Volcanoes are made only of cooled lava; All volcanoes are cone shaped with steep sides; The largest volcanoes in the world are found on </a:t>
            </a:r>
            <a:r>
              <a:rPr lang="en-US" dirty="0" smtClean="0">
                <a:latin typeface="Calibri" charset="0"/>
              </a:rPr>
              <a:t>land;</a:t>
            </a:r>
            <a:r>
              <a:rPr lang="en-US" baseline="0" dirty="0" smtClean="0">
                <a:latin typeface="Calibri" charset="0"/>
              </a:rPr>
              <a:t> Shield volcanoes are always non-explosive</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EVALUATION TIPS: You may give an example for a pre/post evaluation that you provided, with a link to the file provided with your lesson materials</a:t>
            </a:r>
          </a:p>
          <a:p>
            <a:pPr eaLnBrk="1" hangingPunct="1">
              <a:spcBef>
                <a:spcPct val="0"/>
              </a:spcBef>
            </a:pPr>
            <a:endParaRPr lang="en-US" dirty="0">
              <a:latin typeface="Calibri" charset="0"/>
            </a:endParaRPr>
          </a:p>
          <a:p>
            <a:pPr eaLnBrk="1" hangingPunct="1">
              <a:spcBef>
                <a:spcPct val="0"/>
              </a:spcBef>
            </a:pPr>
            <a:r>
              <a:rPr lang="en-US" dirty="0">
                <a:latin typeface="Calibri" charset="0"/>
              </a:rPr>
              <a:t>TEACHING NOTES. This presentation is designed to precede a classroom activity where students apply what they learn about shield volcanoes and </a:t>
            </a:r>
            <a:r>
              <a:rPr lang="en-US" dirty="0" err="1">
                <a:latin typeface="Calibri" charset="0"/>
              </a:rPr>
              <a:t>stratovolcanoes</a:t>
            </a:r>
            <a:r>
              <a:rPr lang="en-US" dirty="0">
                <a:latin typeface="Calibri" charset="0"/>
              </a:rPr>
              <a:t>. Instructions for this activity are in the document titled “</a:t>
            </a:r>
            <a:r>
              <a:rPr lang="en-US" altLang="ja-JP" dirty="0" err="1">
                <a:latin typeface="Calibri" charset="0"/>
              </a:rPr>
              <a:t>VolcanoType_PosterActivity</a:t>
            </a:r>
            <a:r>
              <a:rPr lang="en-US" dirty="0">
                <a:latin typeface="Calibri" charset="0"/>
              </a:rPr>
              <a:t>”</a:t>
            </a:r>
            <a:r>
              <a:rPr lang="en-US" altLang="ja-JP" dirty="0" smtClean="0">
                <a:latin typeface="Calibri" charset="0"/>
              </a:rPr>
              <a:t>. Unless </a:t>
            </a:r>
            <a:r>
              <a:rPr lang="en-US" altLang="ja-JP" dirty="0">
                <a:latin typeface="Calibri" charset="0"/>
              </a:rPr>
              <a:t>otherwise noted, all information in this lesson was derived from </a:t>
            </a:r>
            <a:r>
              <a:rPr lang="en-US" altLang="ja-JP" dirty="0" err="1">
                <a:latin typeface="Calibri" charset="0"/>
              </a:rPr>
              <a:t>Wikipedia.com</a:t>
            </a:r>
            <a:r>
              <a:rPr lang="en-US" altLang="ja-JP" dirty="0">
                <a:latin typeface="Calibri" charset="0"/>
              </a:rPr>
              <a:t> or a college level Earth science textbook titled:</a:t>
            </a:r>
          </a:p>
          <a:p>
            <a:pPr eaLnBrk="1" hangingPunct="1">
              <a:spcBef>
                <a:spcPct val="0"/>
              </a:spcBef>
            </a:pPr>
            <a:r>
              <a:rPr lang="en-US" altLang="ja-JP" dirty="0">
                <a:latin typeface="Calibri" charset="0"/>
              </a:rPr>
              <a:t>Earth, Portrait of a Planet -</a:t>
            </a:r>
            <a:r>
              <a:rPr lang="en-US" dirty="0">
                <a:latin typeface="Calibri" charset="0"/>
              </a:rPr>
              <a:t> Third Edition</a:t>
            </a:r>
          </a:p>
          <a:p>
            <a:pPr eaLnBrk="1" hangingPunct="1">
              <a:spcBef>
                <a:spcPct val="0"/>
              </a:spcBef>
            </a:pPr>
            <a:r>
              <a:rPr lang="en-US" dirty="0">
                <a:latin typeface="Calibri" charset="0"/>
              </a:rPr>
              <a:t>Stephen </a:t>
            </a:r>
            <a:r>
              <a:rPr lang="en-US" dirty="0" err="1">
                <a:latin typeface="Calibri" charset="0"/>
              </a:rPr>
              <a:t>Marshak</a:t>
            </a:r>
            <a:endParaRPr lang="en-US" dirty="0">
              <a:latin typeface="Calibri" charset="0"/>
            </a:endParaRPr>
          </a:p>
          <a:p>
            <a:pPr eaLnBrk="1" hangingPunct="1">
              <a:spcBef>
                <a:spcPct val="0"/>
              </a:spcBef>
            </a:pPr>
            <a:r>
              <a:rPr lang="en-US" dirty="0">
                <a:latin typeface="Calibri" charset="0"/>
              </a:rPr>
              <a:t>Copyright 2008 by W. W. Norton &amp; Company, Inc.</a:t>
            </a: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0A8D2E2D-7897-084A-98F5-EEB929321D48}" type="slidenum">
              <a:rPr lang="en-US" sz="1200" b="0">
                <a:latin typeface="Calibri" charset="0"/>
              </a:rPr>
              <a:pPr eaLnBrk="1" hangingPunct="1"/>
              <a:t>1</a:t>
            </a:fld>
            <a:endParaRPr lang="en-US" sz="1200" b="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a:latin typeface="Calibri" charset="0"/>
              </a:rPr>
              <a:t>The take home message for this presentation are the three </a:t>
            </a:r>
            <a:r>
              <a:rPr lang="en-US" dirty="0" smtClean="0">
                <a:latin typeface="Calibri" charset="0"/>
              </a:rPr>
              <a:t>types </a:t>
            </a:r>
            <a:r>
              <a:rPr lang="en-US" dirty="0">
                <a:latin typeface="Calibri" charset="0"/>
              </a:rPr>
              <a:t>of volcanoes and their characteristics. The major points are listed in the slide above. The goal of this Volcano Unit, which this lesson is apart of, is to explore explosive and non-explosive volcanoes. In order to simplify this message all future lessons will focus on Shield and </a:t>
            </a:r>
            <a:r>
              <a:rPr lang="en-US" dirty="0" err="1">
                <a:latin typeface="Calibri" charset="0"/>
              </a:rPr>
              <a:t>Stratovolcanoes</a:t>
            </a:r>
            <a:r>
              <a:rPr lang="en-US" dirty="0">
                <a:latin typeface="Calibri" charset="0"/>
              </a:rPr>
              <a:t> </a:t>
            </a:r>
            <a:r>
              <a:rPr lang="en-US" dirty="0" smtClean="0">
                <a:latin typeface="Calibri" charset="0"/>
              </a:rPr>
              <a:t>only, </a:t>
            </a:r>
            <a:r>
              <a:rPr lang="en-US" dirty="0">
                <a:latin typeface="Calibri" charset="0"/>
              </a:rPr>
              <a:t>ignoring Cinder </a:t>
            </a:r>
            <a:r>
              <a:rPr lang="en-US" dirty="0" smtClean="0">
                <a:latin typeface="Calibri" charset="0"/>
              </a:rPr>
              <a:t>Cones (since they are not a major volcano type). </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An activity is designed to follow this presentation. The activity is titled “</a:t>
            </a:r>
            <a:r>
              <a:rPr lang="en-US" altLang="ja-JP" dirty="0" err="1">
                <a:latin typeface="Calibri" charset="0"/>
              </a:rPr>
              <a:t>VolcanoTypes_PosterActivity</a:t>
            </a:r>
            <a:r>
              <a:rPr lang="en-US" dirty="0">
                <a:latin typeface="Calibri" charset="0"/>
              </a:rPr>
              <a:t>”</a:t>
            </a:r>
            <a:r>
              <a:rPr lang="en-US" altLang="ja-JP" dirty="0">
                <a:latin typeface="Calibri" charset="0"/>
              </a:rPr>
              <a:t>. See that file and the Teacher Notes for this lesson (</a:t>
            </a:r>
            <a:r>
              <a:rPr lang="en-US" dirty="0">
                <a:latin typeface="Calibri" charset="0"/>
              </a:rPr>
              <a:t>“</a:t>
            </a:r>
            <a:r>
              <a:rPr lang="en-US" altLang="ja-JP" dirty="0" err="1">
                <a:latin typeface="Calibri" charset="0"/>
              </a:rPr>
              <a:t>VolcanoTypes_Notes</a:t>
            </a:r>
            <a:r>
              <a:rPr lang="en-US" dirty="0">
                <a:latin typeface="Calibri" charset="0"/>
              </a:rPr>
              <a:t>”</a:t>
            </a:r>
            <a:r>
              <a:rPr lang="en-US" altLang="ja-JP" dirty="0">
                <a:latin typeface="Calibri" charset="0"/>
              </a:rPr>
              <a:t>)</a:t>
            </a:r>
            <a:endParaRPr lang="en-US" dirty="0">
              <a:latin typeface="Calibri"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14BEB74-B54F-2947-A9CC-6AC969498195}" type="slidenum">
              <a:rPr lang="en-US" sz="1200" b="0">
                <a:latin typeface="Calibri" charset="0"/>
              </a:rPr>
              <a:pPr eaLnBrk="1" hangingPunct="1"/>
              <a:t>10</a:t>
            </a:fld>
            <a:endParaRPr lang="en-US" sz="1200" b="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en-US" dirty="0">
                <a:latin typeface="Calibri" charset="0"/>
              </a:rPr>
              <a:t>This slide shows an image of a typical shield volcano and give some general characteristics of this volcano type.</a:t>
            </a:r>
          </a:p>
          <a:p>
            <a:pPr eaLnBrk="1" hangingPunct="1">
              <a:spcBef>
                <a:spcPct val="0"/>
              </a:spcBef>
            </a:pPr>
            <a:r>
              <a:rPr lang="en-US" dirty="0">
                <a:latin typeface="Calibri" charset="0"/>
              </a:rPr>
              <a:t> </a:t>
            </a:r>
            <a:endParaRPr lang="en-US" i="1" dirty="0">
              <a:latin typeface="Calibri" charset="0"/>
            </a:endParaRPr>
          </a:p>
          <a:p>
            <a:pPr eaLnBrk="1" hangingPunct="1">
              <a:spcBef>
                <a:spcPct val="0"/>
              </a:spcBef>
            </a:pPr>
            <a:r>
              <a:rPr lang="en-US" dirty="0">
                <a:latin typeface="Calibri" charset="0"/>
              </a:rPr>
              <a:t>Image of the </a:t>
            </a:r>
            <a:r>
              <a:rPr lang="en-US" dirty="0" err="1">
                <a:latin typeface="Calibri" charset="0"/>
              </a:rPr>
              <a:t>Skjaldbreidur</a:t>
            </a:r>
            <a:r>
              <a:rPr lang="en-US" dirty="0">
                <a:latin typeface="Calibri" charset="0"/>
              </a:rPr>
              <a:t> volcano in Iceland. This is a sub-aerial shield volcano. Shield volcanoes have wide bases with shallow slopes. They are much wider relative to their height</a:t>
            </a:r>
          </a:p>
          <a:p>
            <a:pPr eaLnBrk="1" hangingPunct="1">
              <a:spcBef>
                <a:spcPct val="0"/>
              </a:spcBef>
            </a:pPr>
            <a:endParaRPr lang="en-US" dirty="0">
              <a:latin typeface="Calibri" charset="0"/>
            </a:endParaRPr>
          </a:p>
          <a:p>
            <a:pPr eaLnBrk="1" hangingPunct="1">
              <a:spcBef>
                <a:spcPct val="0"/>
              </a:spcBef>
              <a:buFontTx/>
              <a:buChar char="•"/>
            </a:pPr>
            <a:r>
              <a:rPr lang="en-US" dirty="0">
                <a:latin typeface="Calibri" charset="0"/>
              </a:rPr>
              <a:t>Shield volcanoes are named as such because they resemble a round soldiers shield laying on the ground. A wide base with shallow slope, the peak of the shield is not very high relative to the diameter</a:t>
            </a:r>
          </a:p>
          <a:p>
            <a:pPr eaLnBrk="1" hangingPunct="1">
              <a:spcBef>
                <a:spcPct val="0"/>
              </a:spcBef>
              <a:buFontTx/>
              <a:buChar char="•"/>
            </a:pPr>
            <a:r>
              <a:rPr lang="en-US" dirty="0">
                <a:latin typeface="Calibri" charset="0"/>
              </a:rPr>
              <a:t>Shield volcanoes form from the eruption of voluminous lava flows that spread out over a large area. Fast flowing lava allows eruption events to spread over a large area, this is necessary to form the wide bases of shield volcanoes</a:t>
            </a:r>
          </a:p>
          <a:p>
            <a:pPr eaLnBrk="1" hangingPunct="1">
              <a:spcBef>
                <a:spcPct val="0"/>
              </a:spcBef>
              <a:buFontTx/>
              <a:buChar char="•"/>
            </a:pPr>
            <a:r>
              <a:rPr lang="en-US" dirty="0">
                <a:latin typeface="Calibri" charset="0"/>
              </a:rPr>
              <a:t>These volcanoes are </a:t>
            </a:r>
            <a:r>
              <a:rPr lang="en-US" dirty="0" smtClean="0">
                <a:latin typeface="Calibri" charset="0"/>
              </a:rPr>
              <a:t>mostly not </a:t>
            </a:r>
            <a:r>
              <a:rPr lang="en-US" dirty="0">
                <a:latin typeface="Calibri" charset="0"/>
              </a:rPr>
              <a:t>explosive, they are relatively calm and produce lava that erupts </a:t>
            </a:r>
            <a:r>
              <a:rPr lang="ja-JP" altLang="en-US" dirty="0">
                <a:latin typeface="Calibri" charset="0"/>
              </a:rPr>
              <a:t>“</a:t>
            </a:r>
            <a:r>
              <a:rPr lang="en-US" altLang="ja-JP" dirty="0">
                <a:latin typeface="Calibri" charset="0"/>
              </a:rPr>
              <a:t>gently</a:t>
            </a:r>
            <a:r>
              <a:rPr lang="ja-JP" altLang="en-US" dirty="0">
                <a:latin typeface="Calibri" charset="0"/>
              </a:rPr>
              <a:t>”</a:t>
            </a:r>
            <a:r>
              <a:rPr lang="en-US" altLang="ja-JP" dirty="0">
                <a:latin typeface="Calibri" charset="0"/>
              </a:rPr>
              <a:t>. Shield volcano eruptions can occur for several days, weeks, even months </a:t>
            </a:r>
            <a:r>
              <a:rPr lang="en-US" altLang="ja-JP" dirty="0" smtClean="0">
                <a:latin typeface="Calibri" charset="0"/>
              </a:rPr>
              <a:t>(i.e</a:t>
            </a:r>
            <a:r>
              <a:rPr lang="en-US" altLang="ja-JP" dirty="0">
                <a:latin typeface="Calibri" charset="0"/>
              </a:rPr>
              <a:t>. Kilauea, Hawaii</a:t>
            </a:r>
            <a:r>
              <a:rPr lang="en-US" altLang="ja-JP" dirty="0" smtClean="0">
                <a:latin typeface="Calibri" charset="0"/>
              </a:rPr>
              <a:t>)</a:t>
            </a:r>
          </a:p>
          <a:p>
            <a:pPr eaLnBrk="1" hangingPunct="1">
              <a:spcBef>
                <a:spcPct val="0"/>
              </a:spcBef>
              <a:buFontTx/>
              <a:buChar char="•"/>
            </a:pPr>
            <a:r>
              <a:rPr lang="en-US" altLang="ja-JP" dirty="0" smtClean="0">
                <a:latin typeface="Calibri" charset="0"/>
              </a:rPr>
              <a:t>Explosive</a:t>
            </a:r>
            <a:r>
              <a:rPr lang="en-US" altLang="ja-JP" baseline="0" dirty="0" smtClean="0">
                <a:latin typeface="Calibri" charset="0"/>
              </a:rPr>
              <a:t> eruptions can occur w</a:t>
            </a:r>
            <a:r>
              <a:rPr lang="en-US" altLang="ja-JP" dirty="0" smtClean="0">
                <a:latin typeface="Calibri" charset="0"/>
              </a:rPr>
              <a:t>hen magma</a:t>
            </a:r>
            <a:r>
              <a:rPr lang="en-US" altLang="ja-JP" baseline="0" dirty="0" smtClean="0">
                <a:latin typeface="Calibri" charset="0"/>
              </a:rPr>
              <a:t> of a shield volcano mixes with water (groundwater or seawater). No volcano is always non</a:t>
            </a:r>
            <a:r>
              <a:rPr lang="en-US" altLang="ja-JP" baseline="0" smtClean="0">
                <a:latin typeface="Calibri" charset="0"/>
              </a:rPr>
              <a:t>-explosive.</a:t>
            </a:r>
            <a:endParaRPr lang="en-US" altLang="ja-JP" dirty="0">
              <a:latin typeface="Calibri" charset="0"/>
            </a:endParaRP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The above image is from Wikipedia, http://</a:t>
            </a:r>
            <a:r>
              <a:rPr lang="en-US" dirty="0" err="1">
                <a:latin typeface="Calibri" charset="0"/>
              </a:rPr>
              <a:t>en.wikipedia.org</a:t>
            </a:r>
            <a:r>
              <a:rPr lang="en-US" dirty="0">
                <a:latin typeface="Calibri" charset="0"/>
              </a:rPr>
              <a:t>/wiki/File:Skjaldbreidur_Herbst_2004.jpg</a:t>
            </a:r>
          </a:p>
        </p:txBody>
      </p:sp>
      <p:sp>
        <p:nvSpPr>
          <p:cNvPr id="1126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fld id="{D64560CA-FCB5-804B-9BAA-C3C5E61CA8FE}" type="slidenum">
              <a:rPr lang="en-US" sz="1200" b="0">
                <a:latin typeface="Calibri" charset="0"/>
              </a:rPr>
              <a:pPr algn="r" eaLnBrk="1" hangingPunct="1"/>
              <a:t>2</a:t>
            </a:fld>
            <a:endParaRPr lang="en-US" sz="1200" b="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314"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en-US" dirty="0">
                <a:latin typeface="Calibri" charset="0"/>
              </a:rPr>
              <a:t>This slide illustrates the general composition of a shield volcano and how it erupts</a:t>
            </a:r>
          </a:p>
          <a:p>
            <a:pPr eaLnBrk="1" hangingPunct="1">
              <a:spcBef>
                <a:spcPct val="0"/>
              </a:spcBef>
            </a:pPr>
            <a:endParaRPr lang="en-US" dirty="0">
              <a:latin typeface="Calibri" charset="0"/>
            </a:endParaRPr>
          </a:p>
          <a:p>
            <a:pPr eaLnBrk="1" hangingPunct="1">
              <a:spcBef>
                <a:spcPct val="0"/>
              </a:spcBef>
            </a:pPr>
            <a:r>
              <a:rPr lang="en-US" dirty="0">
                <a:latin typeface="Calibri" charset="0"/>
              </a:rPr>
              <a:t>The photograph is a generalized cartoon of a shield volcano showing layers of cooled lava </a:t>
            </a:r>
            <a:r>
              <a:rPr lang="en-US" dirty="0" smtClean="0">
                <a:latin typeface="Calibri" charset="0"/>
              </a:rPr>
              <a:t>(</a:t>
            </a:r>
            <a:r>
              <a:rPr lang="en-US" dirty="0">
                <a:latin typeface="Calibri" charset="0"/>
              </a:rPr>
              <a:t>6</a:t>
            </a:r>
            <a:r>
              <a:rPr lang="en-US" dirty="0" smtClean="0">
                <a:latin typeface="Calibri" charset="0"/>
              </a:rPr>
              <a:t>) </a:t>
            </a:r>
            <a:r>
              <a:rPr lang="en-US" dirty="0">
                <a:latin typeface="Calibri" charset="0"/>
              </a:rPr>
              <a:t>, the magma </a:t>
            </a:r>
            <a:r>
              <a:rPr lang="en-US" dirty="0" smtClean="0">
                <a:latin typeface="Calibri" charset="0"/>
              </a:rPr>
              <a:t>chamber(</a:t>
            </a:r>
            <a:r>
              <a:rPr lang="en-US" dirty="0">
                <a:latin typeface="Calibri" charset="0"/>
              </a:rPr>
              <a:t>source of volcanic material) (</a:t>
            </a:r>
            <a:r>
              <a:rPr lang="en-US" dirty="0" smtClean="0">
                <a:latin typeface="Calibri" charset="0"/>
              </a:rPr>
              <a:t>11)</a:t>
            </a:r>
            <a:r>
              <a:rPr lang="en-US" dirty="0">
                <a:latin typeface="Calibri" charset="0"/>
              </a:rPr>
              <a:t>, the summit caldera and central vent (where the majority of lava erupts) </a:t>
            </a:r>
            <a:r>
              <a:rPr lang="en-US" dirty="0" smtClean="0">
                <a:latin typeface="Calibri" charset="0"/>
              </a:rPr>
              <a:t>(3,</a:t>
            </a:r>
            <a:r>
              <a:rPr lang="en-US" baseline="0" dirty="0" smtClean="0">
                <a:latin typeface="Calibri" charset="0"/>
              </a:rPr>
              <a:t> </a:t>
            </a:r>
            <a:r>
              <a:rPr lang="en-US" dirty="0" smtClean="0">
                <a:latin typeface="Calibri" charset="0"/>
              </a:rPr>
              <a:t>4)</a:t>
            </a:r>
            <a:r>
              <a:rPr lang="en-US" dirty="0">
                <a:latin typeface="Calibri" charset="0"/>
              </a:rPr>
              <a:t>, and flank eruptions or side vents (where eruptions commonly occur) (2,6</a:t>
            </a:r>
            <a:r>
              <a:rPr lang="en-US" dirty="0" smtClean="0">
                <a:latin typeface="Calibri" charset="0"/>
              </a:rPr>
              <a:t>). Other features</a:t>
            </a:r>
            <a:r>
              <a:rPr lang="en-US" baseline="0" dirty="0" smtClean="0">
                <a:latin typeface="Calibri" charset="0"/>
              </a:rPr>
              <a:t>: ash plume(1), lava fountain (2), fumaroles (5), layers of lava and ash (7), stratum (8), sill (9), magma conduit (10), dike (12)</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buFontTx/>
              <a:buChar char="•"/>
            </a:pPr>
            <a:r>
              <a:rPr lang="en-US" dirty="0">
                <a:latin typeface="Calibri" charset="0"/>
              </a:rPr>
              <a:t>Shield volcanoes consist of layers of cooled lava from different eruptions</a:t>
            </a:r>
          </a:p>
          <a:p>
            <a:pPr eaLnBrk="1" hangingPunct="1">
              <a:spcBef>
                <a:spcPct val="0"/>
              </a:spcBef>
              <a:buFontTx/>
              <a:buChar char="•"/>
            </a:pPr>
            <a:r>
              <a:rPr lang="en-US" dirty="0">
                <a:latin typeface="Calibri" charset="0"/>
              </a:rPr>
              <a:t>Volcanoes generally erupt through the central vent, but flank or side eruptions are very common and are characteristic of shield volcanoes.</a:t>
            </a:r>
          </a:p>
          <a:p>
            <a:pPr eaLnBrk="1" hangingPunct="1">
              <a:spcBef>
                <a:spcPct val="0"/>
              </a:spcBef>
              <a:buFontTx/>
              <a:buChar char="•"/>
            </a:pPr>
            <a:r>
              <a:rPr lang="en-US" dirty="0">
                <a:latin typeface="Calibri" charset="0"/>
              </a:rPr>
              <a:t>Shield volcanoes are some of the largest on Earth when you take into consideration total height from the base to the summit. In the case of Mauna Loa (and all the Hawaiian Islands for that matter), the base of the volcano is about 300 miles in diameter and the summit rises several miles above the sea floor. </a:t>
            </a:r>
          </a:p>
          <a:p>
            <a:pPr eaLnBrk="1" hangingPunct="1">
              <a:spcBef>
                <a:spcPct val="0"/>
              </a:spcBef>
            </a:pPr>
            <a:r>
              <a:rPr lang="en-US" b="1" dirty="0">
                <a:latin typeface="Calibri" charset="0"/>
              </a:rPr>
              <a:t> </a:t>
            </a:r>
            <a:endParaRPr lang="en-US" dirty="0">
              <a:latin typeface="Calibri" charset="0"/>
            </a:endParaRPr>
          </a:p>
          <a:p>
            <a:pPr eaLnBrk="1" hangingPunct="1">
              <a:spcBef>
                <a:spcPct val="0"/>
              </a:spcBef>
            </a:pPr>
            <a:r>
              <a:rPr lang="en-US" dirty="0">
                <a:latin typeface="Calibri" charset="0"/>
              </a:rPr>
              <a:t>Above image from Wikipedia, http://</a:t>
            </a:r>
            <a:r>
              <a:rPr lang="en-US" dirty="0" err="1">
                <a:latin typeface="Calibri" charset="0"/>
              </a:rPr>
              <a:t>en.wikipedia.org</a:t>
            </a:r>
            <a:r>
              <a:rPr lang="en-US" dirty="0">
                <a:latin typeface="Calibri" charset="0"/>
              </a:rPr>
              <a:t>/wiki/</a:t>
            </a:r>
            <a:r>
              <a:rPr lang="en-US" dirty="0" err="1">
                <a:latin typeface="Calibri" charset="0"/>
              </a:rPr>
              <a:t>File:Hawaiian_Eruption-numbers.svg</a:t>
            </a:r>
            <a:endParaRPr lang="en-US" dirty="0">
              <a:latin typeface="Calibri" charset="0"/>
            </a:endParaRPr>
          </a:p>
        </p:txBody>
      </p:sp>
      <p:sp>
        <p:nvSpPr>
          <p:cNvPr id="1331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fld id="{AC3B4AE6-6FC2-A048-82C5-898610BA5272}" type="slidenum">
              <a:rPr lang="en-US" sz="1200" b="0">
                <a:latin typeface="Calibri" charset="0"/>
              </a:rPr>
              <a:pPr algn="r" eaLnBrk="1" hangingPunct="1"/>
              <a:t>3</a:t>
            </a:fld>
            <a:endParaRPr lang="en-US" sz="1200" b="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en-US">
                <a:latin typeface="Calibri" charset="0"/>
              </a:rPr>
              <a:t>This slide is a youtube video showing the effusive and fast flowing nature of some lava flows from Kilauea, Hawaii. These types of eruptions are very common on shield volcanoes. The black film on top of the lava flows are portions of the flow that cooled from contact with the air. </a:t>
            </a:r>
          </a:p>
          <a:p>
            <a:pPr eaLnBrk="1" hangingPunct="1">
              <a:spcBef>
                <a:spcPct val="0"/>
              </a:spcBef>
            </a:pPr>
            <a:endParaRPr lang="en-US">
              <a:latin typeface="Calibri" charset="0"/>
            </a:endParaRPr>
          </a:p>
          <a:p>
            <a:pPr eaLnBrk="1" hangingPunct="1">
              <a:spcBef>
                <a:spcPct val="0"/>
              </a:spcBef>
            </a:pPr>
            <a:r>
              <a:rPr lang="en-US">
                <a:latin typeface="Georgia" charset="0"/>
              </a:rPr>
              <a:t>Video from: http://www.youtube.com/watch?v=5hE2DZdl0IA</a:t>
            </a:r>
          </a:p>
          <a:p>
            <a:pPr eaLnBrk="1" hangingPunct="1">
              <a:spcBef>
                <a:spcPct val="0"/>
              </a:spcBef>
            </a:pPr>
            <a:endParaRPr lang="en-US">
              <a:latin typeface="Calibri" charset="0"/>
            </a:endParaRPr>
          </a:p>
        </p:txBody>
      </p:sp>
      <p:sp>
        <p:nvSpPr>
          <p:cNvPr id="1536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fld id="{586FA633-275B-3C41-9418-44074C25B7EA}" type="slidenum">
              <a:rPr lang="en-US" sz="1200" b="0">
                <a:latin typeface="Calibri" charset="0"/>
              </a:rPr>
              <a:pPr algn="r" eaLnBrk="1" hangingPunct="1"/>
              <a:t>4</a:t>
            </a:fld>
            <a:endParaRPr lang="en-US" sz="1200" b="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en-US">
                <a:latin typeface="Calibri" charset="0"/>
              </a:rPr>
              <a:t>This slide is a youtube video of aerial footage from a recent Kilauea eruption. It is important to highlight how far the lava is flowing, the high volume of lava, and the overall scale of the event.</a:t>
            </a:r>
          </a:p>
          <a:p>
            <a:pPr eaLnBrk="1" hangingPunct="1">
              <a:spcBef>
                <a:spcPct val="0"/>
              </a:spcBef>
            </a:pPr>
            <a:r>
              <a:rPr lang="en-US" b="1">
                <a:latin typeface="Calibri" charset="0"/>
              </a:rPr>
              <a:t> </a:t>
            </a:r>
            <a:endParaRPr lang="en-US">
              <a:latin typeface="Calibri" charset="0"/>
            </a:endParaRPr>
          </a:p>
          <a:p>
            <a:pPr eaLnBrk="1" hangingPunct="1">
              <a:spcBef>
                <a:spcPct val="0"/>
              </a:spcBef>
            </a:pPr>
            <a:r>
              <a:rPr lang="en-US">
                <a:latin typeface="Calibri" charset="0"/>
              </a:rPr>
              <a:t>This video from: http://www.youtube.com/user/ActualidadRT?v=n61bHSCygSE&amp;feature=pyv&amp;ad=7259836166&amp;kw=volcanos</a:t>
            </a:r>
            <a:endParaRPr lang="en-US">
              <a:latin typeface="Georgia" charset="0"/>
            </a:endParaRPr>
          </a:p>
        </p:txBody>
      </p:sp>
      <p:sp>
        <p:nvSpPr>
          <p:cNvPr id="1741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fld id="{36B043F9-05CE-5045-8266-19086F680A4A}" type="slidenum">
              <a:rPr lang="en-US" sz="1200" b="0">
                <a:latin typeface="Calibri" charset="0"/>
              </a:rPr>
              <a:pPr algn="r" eaLnBrk="1" hangingPunct="1"/>
              <a:t>5</a:t>
            </a:fld>
            <a:endParaRPr lang="en-US" sz="1200" b="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en-US">
                <a:latin typeface="Calibri" charset="0"/>
              </a:rPr>
              <a:t>This slide highlights the shape of this type of volcano and its general composition.</a:t>
            </a:r>
          </a:p>
          <a:p>
            <a:pPr eaLnBrk="1" hangingPunct="1">
              <a:spcBef>
                <a:spcPct val="0"/>
              </a:spcBef>
            </a:pPr>
            <a:endParaRPr lang="en-US">
              <a:latin typeface="Calibri" charset="0"/>
            </a:endParaRPr>
          </a:p>
          <a:p>
            <a:pPr eaLnBrk="1" hangingPunct="1">
              <a:spcBef>
                <a:spcPct val="0"/>
              </a:spcBef>
            </a:pPr>
            <a:r>
              <a:rPr lang="en-US">
                <a:latin typeface="Calibri" charset="0"/>
              </a:rPr>
              <a:t>The above image is of Mt. Fuji in Japan. It is an active stratovolcano.</a:t>
            </a:r>
          </a:p>
          <a:p>
            <a:pPr eaLnBrk="1" hangingPunct="1">
              <a:spcBef>
                <a:spcPct val="0"/>
              </a:spcBef>
            </a:pPr>
            <a:endParaRPr lang="en-US">
              <a:latin typeface="Calibri" charset="0"/>
            </a:endParaRPr>
          </a:p>
          <a:p>
            <a:pPr eaLnBrk="1" hangingPunct="1">
              <a:spcBef>
                <a:spcPct val="0"/>
              </a:spcBef>
              <a:buFontTx/>
              <a:buChar char="•"/>
            </a:pPr>
            <a:r>
              <a:rPr lang="en-US">
                <a:latin typeface="Calibri" charset="0"/>
              </a:rPr>
              <a:t>Stratovolcanoes are the classic image of volcanoes, seen in cartoons, textbooks, photographs. They are cone shaped, have gentle slopes at the base but steep slopes as you approach the summit.</a:t>
            </a:r>
          </a:p>
          <a:p>
            <a:pPr eaLnBrk="1" hangingPunct="1">
              <a:spcBef>
                <a:spcPct val="0"/>
              </a:spcBef>
              <a:buFontTx/>
              <a:buChar char="•"/>
            </a:pPr>
            <a:r>
              <a:rPr lang="en-US">
                <a:latin typeface="Calibri" charset="0"/>
              </a:rPr>
              <a:t>Stratovolcanoes are made of both lava and pyroclastics (rock fragments from explosive eruptions, including ash, larger debris, mud). Pyroclastic flows will be explained in detail in the next lesson, however it is worth giving a brief description here. Pyroclastic flows are essentially avalanches of hot volcanic material, cooled lava fragments mixed with hot gasses that storm down the volcano. </a:t>
            </a:r>
          </a:p>
          <a:p>
            <a:pPr eaLnBrk="1" hangingPunct="1">
              <a:spcBef>
                <a:spcPct val="0"/>
              </a:spcBef>
              <a:buFontTx/>
              <a:buChar char="•"/>
            </a:pPr>
            <a:r>
              <a:rPr lang="en-US">
                <a:latin typeface="Calibri" charset="0"/>
              </a:rPr>
              <a:t>Stratovolcanoes are highly explosive and can be very dangerous, especially because of their pyroclastic flows. Hazards of stratovolcanoes will be discussed in more detail in the next lesson.</a:t>
            </a:r>
          </a:p>
          <a:p>
            <a:pPr eaLnBrk="1" hangingPunct="1">
              <a:spcBef>
                <a:spcPct val="0"/>
              </a:spcBef>
              <a:buFontTx/>
              <a:buChar char="•"/>
            </a:pPr>
            <a:endParaRPr lang="en-US">
              <a:latin typeface="Calibri" charset="0"/>
            </a:endParaRPr>
          </a:p>
          <a:p>
            <a:pPr eaLnBrk="1" hangingPunct="1">
              <a:spcBef>
                <a:spcPct val="0"/>
              </a:spcBef>
            </a:pPr>
            <a:r>
              <a:rPr lang="en-US">
                <a:latin typeface="Calibri" charset="0"/>
              </a:rPr>
              <a:t>The above image is from Wikipedia, http://en.wikipedia.org/wiki/File:FujiSunriseKawaguchiko2025WP.jpg</a:t>
            </a:r>
          </a:p>
        </p:txBody>
      </p:sp>
      <p:sp>
        <p:nvSpPr>
          <p:cNvPr id="1945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fld id="{800E3F22-305F-8E4E-820E-972069DF5897}" type="slidenum">
              <a:rPr lang="en-US" sz="1200" b="0">
                <a:latin typeface="Calibri" charset="0"/>
              </a:rPr>
              <a:pPr algn="r" eaLnBrk="1" hangingPunct="1"/>
              <a:t>6</a:t>
            </a:fld>
            <a:endParaRPr lang="en-US" sz="1200" b="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en-US" dirty="0">
                <a:latin typeface="Calibri" charset="0"/>
              </a:rPr>
              <a:t>This slide contains an illustration of  a </a:t>
            </a:r>
            <a:r>
              <a:rPr lang="en-US" dirty="0" err="1">
                <a:latin typeface="Calibri" charset="0"/>
              </a:rPr>
              <a:t>stratovolcano</a:t>
            </a:r>
            <a:r>
              <a:rPr lang="en-US" dirty="0">
                <a:latin typeface="Calibri" charset="0"/>
              </a:rPr>
              <a:t> and the material ejected during an eruption. The image shows alternating light and dark layers of </a:t>
            </a:r>
            <a:r>
              <a:rPr lang="en-US" dirty="0" err="1">
                <a:latin typeface="Calibri" charset="0"/>
              </a:rPr>
              <a:t>pyroclastics</a:t>
            </a:r>
            <a:r>
              <a:rPr lang="en-US" dirty="0">
                <a:latin typeface="Calibri" charset="0"/>
              </a:rPr>
              <a:t> and lava flows </a:t>
            </a:r>
            <a:r>
              <a:rPr lang="en-US" dirty="0" smtClean="0">
                <a:latin typeface="Calibri" charset="0"/>
              </a:rPr>
              <a:t>(7,</a:t>
            </a:r>
            <a:r>
              <a:rPr lang="en-US" baseline="0" dirty="0" smtClean="0">
                <a:latin typeface="Calibri" charset="0"/>
              </a:rPr>
              <a:t> 9</a:t>
            </a:r>
            <a:r>
              <a:rPr lang="en-US" dirty="0" smtClean="0">
                <a:latin typeface="Calibri" charset="0"/>
              </a:rPr>
              <a:t>)</a:t>
            </a:r>
            <a:r>
              <a:rPr lang="en-US" dirty="0">
                <a:latin typeface="Calibri" charset="0"/>
              </a:rPr>
              <a:t>, respectively, the magma chamber (1), </a:t>
            </a:r>
            <a:r>
              <a:rPr lang="en-US" dirty="0" smtClean="0">
                <a:latin typeface="Calibri" charset="0"/>
              </a:rPr>
              <a:t>conduit (</a:t>
            </a:r>
            <a:r>
              <a:rPr lang="en-US" dirty="0">
                <a:latin typeface="Calibri" charset="0"/>
              </a:rPr>
              <a:t>3) and side vents (6,11). Similar to shield volcanoes, most material is from the </a:t>
            </a:r>
            <a:r>
              <a:rPr lang="en-US" dirty="0" smtClean="0">
                <a:latin typeface="Calibri" charset="0"/>
              </a:rPr>
              <a:t>central vent (13), </a:t>
            </a:r>
            <a:r>
              <a:rPr lang="en-US" dirty="0">
                <a:latin typeface="Calibri" charset="0"/>
              </a:rPr>
              <a:t>with flank vents </a:t>
            </a:r>
            <a:r>
              <a:rPr lang="en-US" dirty="0" smtClean="0">
                <a:latin typeface="Calibri" charset="0"/>
              </a:rPr>
              <a:t>(11) playing </a:t>
            </a:r>
            <a:r>
              <a:rPr lang="en-US" dirty="0">
                <a:latin typeface="Calibri" charset="0"/>
              </a:rPr>
              <a:t>secondary rolls in volcanic activity. </a:t>
            </a:r>
            <a:r>
              <a:rPr lang="en-US" dirty="0" smtClean="0">
                <a:latin typeface="Calibri" charset="0"/>
              </a:rPr>
              <a:t>Other features: bedrock (2), base (4), sill (5),</a:t>
            </a:r>
            <a:r>
              <a:rPr lang="en-US" baseline="0" dirty="0" smtClean="0">
                <a:latin typeface="Calibri" charset="0"/>
              </a:rPr>
              <a:t> flank (8), throat (10), parasitic cone (11), lava flows (12), crater (14), ash cloud (15). </a:t>
            </a:r>
            <a:r>
              <a:rPr lang="en-US" dirty="0" smtClean="0">
                <a:latin typeface="Calibri" charset="0"/>
              </a:rPr>
              <a:t>The </a:t>
            </a:r>
            <a:r>
              <a:rPr lang="en-US" dirty="0">
                <a:latin typeface="Calibri" charset="0"/>
              </a:rPr>
              <a:t>image highlights the </a:t>
            </a:r>
            <a:r>
              <a:rPr lang="en-US" dirty="0" err="1">
                <a:latin typeface="Calibri" charset="0"/>
              </a:rPr>
              <a:t>explosivity</a:t>
            </a:r>
            <a:r>
              <a:rPr lang="en-US" dirty="0">
                <a:latin typeface="Calibri" charset="0"/>
              </a:rPr>
              <a:t> of </a:t>
            </a:r>
            <a:r>
              <a:rPr lang="en-US" dirty="0" err="1">
                <a:latin typeface="Calibri" charset="0"/>
              </a:rPr>
              <a:t>stratovolcanoes</a:t>
            </a:r>
            <a:r>
              <a:rPr lang="en-US" dirty="0">
                <a:latin typeface="Calibri" charset="0"/>
              </a:rPr>
              <a:t> by showing a large ash cloud (15), along with volcanic debris being ejected from the central vent.  </a:t>
            </a:r>
          </a:p>
          <a:p>
            <a:pPr eaLnBrk="1" hangingPunct="1">
              <a:spcBef>
                <a:spcPct val="0"/>
              </a:spcBef>
            </a:pPr>
            <a:endParaRPr lang="en-US" dirty="0">
              <a:latin typeface="Calibri" charset="0"/>
            </a:endParaRPr>
          </a:p>
          <a:p>
            <a:pPr eaLnBrk="1" hangingPunct="1">
              <a:spcBef>
                <a:spcPct val="0"/>
              </a:spcBef>
            </a:pPr>
            <a:r>
              <a:rPr lang="en-US" dirty="0">
                <a:latin typeface="Calibri" charset="0"/>
              </a:rPr>
              <a:t>The above image is from Wikipedia, http://</a:t>
            </a:r>
            <a:r>
              <a:rPr lang="en-US" dirty="0" err="1">
                <a:latin typeface="Calibri" charset="0"/>
              </a:rPr>
              <a:t>en.wikipedia.org</a:t>
            </a:r>
            <a:r>
              <a:rPr lang="en-US" dirty="0">
                <a:latin typeface="Calibri" charset="0"/>
              </a:rPr>
              <a:t>/wiki/</a:t>
            </a:r>
            <a:r>
              <a:rPr lang="en-US" dirty="0" err="1">
                <a:latin typeface="Calibri" charset="0"/>
              </a:rPr>
              <a:t>File:Volcano_scheme.svg</a:t>
            </a:r>
            <a:endParaRPr lang="en-US" dirty="0">
              <a:latin typeface="Calibri" charset="0"/>
            </a:endParaRPr>
          </a:p>
        </p:txBody>
      </p:sp>
      <p:sp>
        <p:nvSpPr>
          <p:cNvPr id="2150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fld id="{375135AA-31F5-5C4A-8363-C10BF25BA367}" type="slidenum">
              <a:rPr lang="en-US" sz="1200" b="0">
                <a:latin typeface="Calibri" charset="0"/>
              </a:rPr>
              <a:pPr algn="r" eaLnBrk="1" hangingPunct="1"/>
              <a:t>7</a:t>
            </a:fld>
            <a:endParaRPr lang="en-US" sz="1200" b="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3554"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en-US" dirty="0">
                <a:latin typeface="Calibri" charset="0"/>
              </a:rPr>
              <a:t>This slide </a:t>
            </a:r>
            <a:r>
              <a:rPr lang="en-US" dirty="0" smtClean="0">
                <a:latin typeface="Calibri" charset="0"/>
              </a:rPr>
              <a:t>shows a cartoon of a pyroclastic flow (top left), in addition to </a:t>
            </a:r>
            <a:r>
              <a:rPr lang="en-US" dirty="0">
                <a:latin typeface="Calibri" charset="0"/>
              </a:rPr>
              <a:t>real life </a:t>
            </a:r>
            <a:r>
              <a:rPr lang="en-US" dirty="0" smtClean="0">
                <a:latin typeface="Calibri" charset="0"/>
              </a:rPr>
              <a:t>examples. The</a:t>
            </a:r>
            <a:r>
              <a:rPr lang="en-US" baseline="0" dirty="0" smtClean="0">
                <a:latin typeface="Calibri" charset="0"/>
              </a:rPr>
              <a:t> image in the top right shows an actual eruption of the </a:t>
            </a:r>
            <a:r>
              <a:rPr lang="en-US" baseline="0" dirty="0" err="1" smtClean="0">
                <a:latin typeface="Calibri" charset="0"/>
              </a:rPr>
              <a:t>Mayon</a:t>
            </a:r>
            <a:r>
              <a:rPr lang="en-US" baseline="0" dirty="0" smtClean="0">
                <a:latin typeface="Calibri" charset="0"/>
              </a:rPr>
              <a:t> volcano in the Philippines with its pyroclastic flow labeled. The bottom right image is</a:t>
            </a:r>
            <a:r>
              <a:rPr lang="en-US" dirty="0" smtClean="0">
                <a:latin typeface="Calibri" charset="0"/>
              </a:rPr>
              <a:t> </a:t>
            </a:r>
            <a:r>
              <a:rPr lang="en-US" dirty="0">
                <a:latin typeface="Calibri" charset="0"/>
              </a:rPr>
              <a:t>of </a:t>
            </a:r>
            <a:r>
              <a:rPr lang="en-US" dirty="0" smtClean="0">
                <a:latin typeface="Calibri" charset="0"/>
              </a:rPr>
              <a:t>a cooled </a:t>
            </a:r>
            <a:r>
              <a:rPr lang="en-US" dirty="0">
                <a:latin typeface="Calibri" charset="0"/>
              </a:rPr>
              <a:t>pyroclastic flow overlaying a mud flow. This is likely from a </a:t>
            </a:r>
            <a:r>
              <a:rPr lang="en-US" dirty="0" err="1">
                <a:latin typeface="Calibri" charset="0"/>
              </a:rPr>
              <a:t>stratovolcano</a:t>
            </a:r>
            <a:r>
              <a:rPr lang="en-US" dirty="0">
                <a:latin typeface="Calibri" charset="0"/>
              </a:rPr>
              <a:t>. </a:t>
            </a:r>
            <a:endParaRPr lang="en-US" dirty="0" smtClean="0">
              <a:latin typeface="Calibri" charset="0"/>
            </a:endParaRP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Pyroclastic flows </a:t>
            </a:r>
            <a:r>
              <a:rPr lang="en-US" dirty="0">
                <a:latin typeface="Calibri" charset="0"/>
              </a:rPr>
              <a:t>contains a mixture of volcanic ash and larger fragments of cooled lava. </a:t>
            </a: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smtClean="0">
                <a:latin typeface="Calibri" charset="0"/>
              </a:rPr>
              <a:t>Pyroclastic</a:t>
            </a:r>
            <a:r>
              <a:rPr lang="en-US" baseline="0" dirty="0" smtClean="0">
                <a:latin typeface="Calibri" charset="0"/>
              </a:rPr>
              <a:t> layer on top of mud: </a:t>
            </a:r>
            <a:r>
              <a:rPr lang="en-US" dirty="0" smtClean="0">
                <a:latin typeface="Calibri" charset="0"/>
              </a:rPr>
              <a:t>Image </a:t>
            </a:r>
            <a:r>
              <a:rPr lang="en-US" dirty="0">
                <a:latin typeface="Calibri" charset="0"/>
              </a:rPr>
              <a:t>copyright 2007 by Andrew Alden, </a:t>
            </a:r>
            <a:r>
              <a:rPr lang="en-US" dirty="0" err="1">
                <a:latin typeface="Calibri" charset="0"/>
              </a:rPr>
              <a:t>geology.about.com</a:t>
            </a:r>
            <a:r>
              <a:rPr lang="en-US" dirty="0">
                <a:latin typeface="Calibri" charset="0"/>
              </a:rPr>
              <a:t>, reproduced under educational fair use.</a:t>
            </a:r>
          </a:p>
          <a:p>
            <a:pPr eaLnBrk="1" hangingPunct="1">
              <a:spcBef>
                <a:spcPct val="0"/>
              </a:spcBef>
            </a:pPr>
            <a:r>
              <a:rPr lang="en-US" dirty="0" smtClean="0">
                <a:latin typeface="Calibri" charset="0"/>
              </a:rPr>
              <a:t>http</a:t>
            </a:r>
            <a:r>
              <a:rPr lang="en-US" dirty="0">
                <a:latin typeface="Calibri" charset="0"/>
              </a:rPr>
              <a:t>://</a:t>
            </a:r>
            <a:r>
              <a:rPr lang="en-US" dirty="0" err="1">
                <a:latin typeface="Calibri" charset="0"/>
              </a:rPr>
              <a:t>geology.about.com</a:t>
            </a:r>
            <a:r>
              <a:rPr lang="en-US" dirty="0">
                <a:latin typeface="Calibri" charset="0"/>
              </a:rPr>
              <a:t>/od/</a:t>
            </a:r>
            <a:r>
              <a:rPr lang="en-US" dirty="0" err="1">
                <a:latin typeface="Calibri" charset="0"/>
              </a:rPr>
              <a:t>geology_ca</a:t>
            </a:r>
            <a:r>
              <a:rPr lang="en-US" dirty="0">
                <a:latin typeface="Calibri" charset="0"/>
              </a:rPr>
              <a:t>/</a:t>
            </a:r>
            <a:r>
              <a:rPr lang="en-US" dirty="0" err="1">
                <a:latin typeface="Calibri" charset="0"/>
              </a:rPr>
              <a:t>ig</a:t>
            </a:r>
            <a:r>
              <a:rPr lang="en-US" dirty="0">
                <a:latin typeface="Calibri" charset="0"/>
              </a:rPr>
              <a:t>/</a:t>
            </a:r>
            <a:r>
              <a:rPr lang="en-US" dirty="0" err="1">
                <a:latin typeface="Calibri" charset="0"/>
              </a:rPr>
              <a:t>sutterbuttes</a:t>
            </a:r>
            <a:r>
              <a:rPr lang="en-US" dirty="0">
                <a:latin typeface="Calibri" charset="0"/>
              </a:rPr>
              <a:t>/sutbutlahar3.htm</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Pyroclastic flow cartoon: http://</a:t>
            </a:r>
            <a:r>
              <a:rPr lang="en-US" dirty="0" err="1" smtClean="0">
                <a:latin typeface="Calibri" charset="0"/>
              </a:rPr>
              <a:t>www.ncgeology.com</a:t>
            </a:r>
            <a:r>
              <a:rPr lang="en-US" dirty="0" smtClean="0">
                <a:latin typeface="Calibri" charset="0"/>
              </a:rPr>
              <a:t>/</a:t>
            </a:r>
            <a:r>
              <a:rPr lang="en-US" dirty="0" err="1" smtClean="0">
                <a:latin typeface="Calibri" charset="0"/>
              </a:rPr>
              <a:t>Eno_interactive_webs</a:t>
            </a:r>
            <a:r>
              <a:rPr lang="en-US" dirty="0" smtClean="0">
                <a:latin typeface="Calibri" charset="0"/>
              </a:rPr>
              <a:t>/Geologic_Principles_igneous%20rocks.html</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Pyroclastic flow</a:t>
            </a:r>
            <a:r>
              <a:rPr lang="en-US" baseline="0" dirty="0" smtClean="0">
                <a:latin typeface="Calibri" charset="0"/>
              </a:rPr>
              <a:t> image of </a:t>
            </a:r>
            <a:r>
              <a:rPr lang="en-US" baseline="0" dirty="0" err="1" smtClean="0">
                <a:latin typeface="Calibri" charset="0"/>
              </a:rPr>
              <a:t>Mayon</a:t>
            </a:r>
            <a:r>
              <a:rPr lang="en-US" baseline="0" dirty="0" smtClean="0">
                <a:latin typeface="Calibri" charset="0"/>
              </a:rPr>
              <a:t> volcano during eruption: http://</a:t>
            </a:r>
            <a:r>
              <a:rPr lang="en-US" baseline="0" dirty="0" err="1" smtClean="0">
                <a:latin typeface="Calibri" charset="0"/>
              </a:rPr>
              <a:t>en.wikipedia.org</a:t>
            </a:r>
            <a:r>
              <a:rPr lang="en-US" baseline="0" dirty="0" smtClean="0">
                <a:latin typeface="Calibri" charset="0"/>
              </a:rPr>
              <a:t>/wiki/</a:t>
            </a:r>
            <a:r>
              <a:rPr lang="en-US" baseline="0" dirty="0" err="1" smtClean="0">
                <a:latin typeface="Calibri" charset="0"/>
              </a:rPr>
              <a:t>File:Pyroclastic_flows_at_Mayon_Volcano.jpg</a:t>
            </a:r>
            <a:endParaRPr lang="en-US" dirty="0">
              <a:latin typeface="Calibri" charset="0"/>
            </a:endParaRPr>
          </a:p>
        </p:txBody>
      </p:sp>
      <p:sp>
        <p:nvSpPr>
          <p:cNvPr id="2355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fld id="{A3455F6E-52A6-2C4B-8C89-9947184FA31B}" type="slidenum">
              <a:rPr lang="en-US" sz="1200" b="0">
                <a:latin typeface="Calibri" charset="0"/>
              </a:rPr>
              <a:pPr algn="r" eaLnBrk="1" hangingPunct="1"/>
              <a:t>8</a:t>
            </a:fld>
            <a:endParaRPr lang="en-US" sz="1200" b="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en-US" dirty="0">
                <a:latin typeface="Calibri" charset="0"/>
              </a:rPr>
              <a:t>This slide describes the </a:t>
            </a:r>
            <a:r>
              <a:rPr lang="en-US" dirty="0" smtClean="0">
                <a:latin typeface="Calibri" charset="0"/>
              </a:rPr>
              <a:t>a third type of volcano, cinder </a:t>
            </a:r>
            <a:r>
              <a:rPr lang="en-US" dirty="0">
                <a:latin typeface="Calibri" charset="0"/>
              </a:rPr>
              <a:t>cones. </a:t>
            </a:r>
            <a:r>
              <a:rPr lang="en-US" dirty="0" smtClean="0">
                <a:latin typeface="Calibri" charset="0"/>
              </a:rPr>
              <a:t>Cinder cones are quite</a:t>
            </a:r>
            <a:r>
              <a:rPr lang="en-US" baseline="0" dirty="0" smtClean="0">
                <a:latin typeface="Calibri" charset="0"/>
              </a:rPr>
              <a:t> common and are unique since they can be found as small individual volcanoes (such as Paricutin volcano in a farmer’s field in Mexico) or as small volcanoes on larger ones (both </a:t>
            </a:r>
            <a:r>
              <a:rPr lang="en-US" baseline="0" dirty="0" err="1" smtClean="0">
                <a:latin typeface="Calibri" charset="0"/>
              </a:rPr>
              <a:t>strato</a:t>
            </a:r>
            <a:r>
              <a:rPr lang="en-US" baseline="0" dirty="0" smtClean="0">
                <a:latin typeface="Calibri" charset="0"/>
              </a:rPr>
              <a:t> and shield volcanoes). Unlike </a:t>
            </a:r>
            <a:r>
              <a:rPr lang="en-US" baseline="0" dirty="0" err="1" smtClean="0">
                <a:latin typeface="Calibri" charset="0"/>
              </a:rPr>
              <a:t>strato</a:t>
            </a:r>
            <a:r>
              <a:rPr lang="en-US" baseline="0" dirty="0" smtClean="0">
                <a:latin typeface="Calibri" charset="0"/>
              </a:rPr>
              <a:t> and shield volcanoes, they are not really a major identifying class of volcano, but are important since they are so common. </a:t>
            </a:r>
          </a:p>
          <a:p>
            <a:pPr eaLnBrk="1" hangingPunct="1">
              <a:spcBef>
                <a:spcPct val="0"/>
              </a:spcBef>
            </a:pPr>
            <a:endParaRPr lang="en-US" dirty="0">
              <a:latin typeface="Calibri" charset="0"/>
            </a:endParaRPr>
          </a:p>
          <a:p>
            <a:pPr eaLnBrk="1" hangingPunct="1">
              <a:spcBef>
                <a:spcPct val="0"/>
              </a:spcBef>
              <a:buFontTx/>
              <a:buChar char="•"/>
            </a:pPr>
            <a:r>
              <a:rPr lang="en-US" dirty="0">
                <a:latin typeface="Calibri" charset="0"/>
              </a:rPr>
              <a:t>Cinder cones are very steep sided with a larger central crater (formed during eruptions)</a:t>
            </a:r>
          </a:p>
          <a:p>
            <a:pPr eaLnBrk="1" hangingPunct="1">
              <a:spcBef>
                <a:spcPct val="0"/>
              </a:spcBef>
              <a:buFontTx/>
              <a:buChar char="•"/>
            </a:pPr>
            <a:r>
              <a:rPr lang="en-US" dirty="0">
                <a:latin typeface="Calibri" charset="0"/>
              </a:rPr>
              <a:t>They have very steep sides from the base to the summit</a:t>
            </a:r>
          </a:p>
          <a:p>
            <a:pPr eaLnBrk="1" hangingPunct="1">
              <a:spcBef>
                <a:spcPct val="0"/>
              </a:spcBef>
              <a:buFontTx/>
              <a:buChar char="•"/>
            </a:pPr>
            <a:r>
              <a:rPr lang="en-US" dirty="0">
                <a:latin typeface="Calibri" charset="0"/>
              </a:rPr>
              <a:t>Cinder cones are made of </a:t>
            </a:r>
            <a:r>
              <a:rPr lang="en-US" dirty="0" smtClean="0">
                <a:latin typeface="Calibri" charset="0"/>
              </a:rPr>
              <a:t>fragmented bits </a:t>
            </a:r>
            <a:r>
              <a:rPr lang="en-US" dirty="0">
                <a:latin typeface="Calibri" charset="0"/>
              </a:rPr>
              <a:t>of </a:t>
            </a:r>
            <a:r>
              <a:rPr lang="en-US" dirty="0" smtClean="0">
                <a:latin typeface="Calibri" charset="0"/>
              </a:rPr>
              <a:t>solidified</a:t>
            </a:r>
            <a:r>
              <a:rPr lang="en-US" baseline="0" dirty="0" smtClean="0">
                <a:latin typeface="Calibri" charset="0"/>
              </a:rPr>
              <a:t> lava (cinder) and they are very difficult to climb</a:t>
            </a:r>
            <a:r>
              <a:rPr lang="en-US" dirty="0" smtClean="0">
                <a:latin typeface="Calibri" charset="0"/>
              </a:rPr>
              <a:t> </a:t>
            </a:r>
            <a:r>
              <a:rPr lang="en-US" dirty="0">
                <a:latin typeface="Calibri" charset="0"/>
              </a:rPr>
              <a:t>(think of climbing a </a:t>
            </a:r>
            <a:r>
              <a:rPr lang="en-US" dirty="0" smtClean="0">
                <a:latin typeface="Calibri" charset="0"/>
              </a:rPr>
              <a:t>steep</a:t>
            </a:r>
            <a:r>
              <a:rPr lang="en-US" baseline="0" dirty="0" smtClean="0">
                <a:latin typeface="Calibri" charset="0"/>
              </a:rPr>
              <a:t> cone of loose </a:t>
            </a:r>
            <a:r>
              <a:rPr lang="en-US" dirty="0" smtClean="0">
                <a:latin typeface="Calibri" charset="0"/>
              </a:rPr>
              <a:t>sand</a:t>
            </a:r>
            <a:r>
              <a:rPr lang="en-US" dirty="0">
                <a:latin typeface="Calibri" charset="0"/>
              </a:rPr>
              <a:t>)</a:t>
            </a:r>
          </a:p>
          <a:p>
            <a:pPr eaLnBrk="1" hangingPunct="1">
              <a:spcBef>
                <a:spcPct val="0"/>
              </a:spcBef>
              <a:buFontTx/>
              <a:buChar char="•"/>
            </a:pPr>
            <a:r>
              <a:rPr lang="en-US" dirty="0">
                <a:latin typeface="Calibri" charset="0"/>
              </a:rPr>
              <a:t>Cinder cones are </a:t>
            </a:r>
            <a:r>
              <a:rPr lang="en-US" dirty="0" smtClean="0">
                <a:latin typeface="Calibri" charset="0"/>
              </a:rPr>
              <a:t>explosive</a:t>
            </a:r>
            <a:r>
              <a:rPr lang="en-US" dirty="0">
                <a:latin typeface="Calibri" charset="0"/>
              </a:rPr>
              <a:t>. The tops and sides of cinder cones are often blown out during </a:t>
            </a:r>
            <a:r>
              <a:rPr lang="en-US" dirty="0" smtClean="0">
                <a:latin typeface="Calibri" charset="0"/>
              </a:rPr>
              <a:t>eruption</a:t>
            </a:r>
            <a:r>
              <a:rPr lang="en-US" baseline="0" dirty="0" smtClean="0">
                <a:latin typeface="Calibri" charset="0"/>
              </a:rPr>
              <a:t>s due their </a:t>
            </a:r>
            <a:r>
              <a:rPr lang="en-US" baseline="0" dirty="0" err="1" smtClean="0">
                <a:latin typeface="Calibri" charset="0"/>
              </a:rPr>
              <a:t>explosivity</a:t>
            </a:r>
            <a:r>
              <a:rPr lang="en-US" baseline="0" dirty="0" smtClean="0">
                <a:latin typeface="Calibri" charset="0"/>
              </a:rPr>
              <a:t> and from the wind deflecting the eruption column of material.</a:t>
            </a:r>
            <a:endParaRPr lang="en-US" dirty="0">
              <a:latin typeface="Calibri" charset="0"/>
            </a:endParaRPr>
          </a:p>
          <a:p>
            <a:pPr eaLnBrk="1" hangingPunct="1">
              <a:spcBef>
                <a:spcPct val="0"/>
              </a:spcBef>
              <a:buFontTx/>
              <a:buNone/>
            </a:pPr>
            <a:endParaRPr lang="en-US" dirty="0" smtClean="0">
              <a:latin typeface="Calibri" charset="0"/>
            </a:endParaRPr>
          </a:p>
          <a:p>
            <a:pPr eaLnBrk="1" hangingPunct="1">
              <a:spcBef>
                <a:spcPct val="0"/>
              </a:spcBef>
              <a:buFontTx/>
              <a:buNone/>
            </a:pPr>
            <a:endParaRPr lang="en-US" dirty="0" smtClean="0">
              <a:latin typeface="Calibri" charset="0"/>
            </a:endParaRPr>
          </a:p>
          <a:p>
            <a:pPr eaLnBrk="1" hangingPunct="1">
              <a:spcBef>
                <a:spcPct val="0"/>
              </a:spcBef>
              <a:buFontTx/>
              <a:buNone/>
            </a:pPr>
            <a:r>
              <a:rPr lang="en-US" dirty="0" smtClean="0">
                <a:latin typeface="Calibri" charset="0"/>
              </a:rPr>
              <a:t>The image is of a cinder cone with a large central crater. </a:t>
            </a:r>
            <a:endParaRPr lang="en-US" dirty="0">
              <a:latin typeface="Calibri" charset="0"/>
            </a:endParaRPr>
          </a:p>
          <a:p>
            <a:pPr eaLnBrk="1" hangingPunct="1">
              <a:spcBef>
                <a:spcPct val="0"/>
              </a:spcBef>
            </a:pPr>
            <a:r>
              <a:rPr lang="en-US" dirty="0">
                <a:latin typeface="Calibri" charset="0"/>
              </a:rPr>
              <a:t>Image from Wikipedia, http://</a:t>
            </a:r>
            <a:r>
              <a:rPr lang="en-US" dirty="0" err="1">
                <a:latin typeface="Calibri" charset="0"/>
              </a:rPr>
              <a:t>en.wikipedia.org</a:t>
            </a:r>
            <a:r>
              <a:rPr lang="en-US" dirty="0">
                <a:latin typeface="Calibri" charset="0"/>
              </a:rPr>
              <a:t>/wiki/File:Capulin_1980_tde00005.jpg</a:t>
            </a:r>
          </a:p>
        </p:txBody>
      </p:sp>
      <p:sp>
        <p:nvSpPr>
          <p:cNvPr id="2560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fld id="{B557CD3D-18DF-9F49-A94C-7C4C60CDDD8D}" type="slidenum">
              <a:rPr lang="en-US" sz="1200" b="0">
                <a:latin typeface="Calibri" charset="0"/>
              </a:rPr>
              <a:pPr algn="r" eaLnBrk="1" hangingPunct="1"/>
              <a:t>9</a:t>
            </a:fld>
            <a:endParaRPr lang="en-US" sz="1200" b="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10" name="Rectangle 24"/>
          <p:cNvSpPr>
            <a:spLocks noChangeArrowheads="1"/>
          </p:cNvSpPr>
          <p:nvPr/>
        </p:nvSpPr>
        <p:spPr bwMode="auto">
          <a:xfrm>
            <a:off x="146050" y="6391275"/>
            <a:ext cx="8832850" cy="309563"/>
          </a:xfrm>
          <a:prstGeom prst="rect">
            <a:avLst/>
          </a:prstGeom>
          <a:solidFill>
            <a:srgbClr val="8B216A">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11" name="Straight Connector 25"/>
          <p:cNvSpPr>
            <a:spLocks noChangeShapeType="1"/>
          </p:cNvSpPr>
          <p:nvPr/>
        </p:nvSpPr>
        <p:spPr bwMode="auto">
          <a:xfrm>
            <a:off x="155575" y="2419350"/>
            <a:ext cx="8832850" cy="0"/>
          </a:xfrm>
          <a:prstGeom prst="line">
            <a:avLst/>
          </a:prstGeom>
          <a:noFill/>
          <a:ln w="12700">
            <a:solidFill>
              <a:srgbClr val="8B216A"/>
            </a:solidFill>
            <a:prstDash val="sys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 name="Rectangle 26"/>
          <p:cNvSpPr>
            <a:spLocks noChangeArrowheads="1"/>
          </p:cNvSpPr>
          <p:nvPr/>
        </p:nvSpPr>
        <p:spPr bwMode="auto">
          <a:xfrm>
            <a:off x="152400" y="152400"/>
            <a:ext cx="8832850" cy="6546850"/>
          </a:xfrm>
          <a:prstGeom prst="rect">
            <a:avLst/>
          </a:prstGeom>
          <a:noFill/>
          <a:ln w="12700">
            <a:solidFill>
              <a:srgbClr val="8B216A"/>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800" b="0">
              <a:latin typeface="Georgia"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b="0">
              <a:solidFill>
                <a:srgbClr val="FFFFFF"/>
              </a:solidFill>
              <a:latin typeface="Georgia" charset="0"/>
              <a:ea typeface="ＭＳ Ｐゴシック" charset="0"/>
              <a:cs typeface="ＭＳ Ｐゴシック" charset="0"/>
            </a:endParaRPr>
          </a:p>
        </p:txBody>
      </p:sp>
      <p:sp>
        <p:nvSpPr>
          <p:cNvPr id="14" name="Oval 13"/>
          <p:cNvSpPr/>
          <p:nvPr/>
        </p:nvSpPr>
        <p:spPr>
          <a:xfrm>
            <a:off x="4362450" y="2209800"/>
            <a:ext cx="419100" cy="420688"/>
          </a:xfrm>
          <a:prstGeom prst="ellipse">
            <a:avLst/>
          </a:prstGeom>
          <a:solidFill>
            <a:srgbClr val="FFFFFF"/>
          </a:solidFill>
          <a:ln w="50800" cap="rnd" cmpd="dbl" algn="ctr">
            <a:solidFill>
              <a:srgbClr val="8B216A"/>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b="0">
              <a:solidFill>
                <a:srgbClr val="FFFFFF"/>
              </a:solidFill>
              <a:latin typeface="Georgia" charset="0"/>
              <a:ea typeface="ＭＳ Ｐゴシック" charset="0"/>
              <a:cs typeface="ＭＳ Ｐゴシック" charset="0"/>
            </a:endParaRPr>
          </a:p>
        </p:txBody>
      </p:sp>
      <p:sp>
        <p:nvSpPr>
          <p:cNvPr id="9" name="Subtitle 8"/>
          <p:cNvSpPr>
            <a:spLocks noGrp="1"/>
          </p:cNvSpPr>
          <p:nvPr>
            <p:ph type="subTitle" idx="1"/>
          </p:nvPr>
        </p:nvSpPr>
        <p:spPr>
          <a:xfrm>
            <a:off x="685800" y="2999232"/>
            <a:ext cx="7772400" cy="3209544"/>
          </a:xfrm>
        </p:spPr>
        <p:txBody>
          <a:bodyPr>
            <a:noAutofit/>
          </a:bodyPr>
          <a:lstStyle>
            <a:lvl1pPr marL="168275" indent="-168275" algn="l">
              <a:buFont typeface="Georgia" pitchFamily="18" charset="0"/>
              <a:buChar char="●"/>
              <a:defRPr kumimoji="0" lang="en-US" sz="2000" kern="1200" dirty="0">
                <a:solidFill>
                  <a:schemeClr val="tx1"/>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lvl="0"/>
            <a:r>
              <a:rPr lang="en-US" dirty="0" smtClean="0"/>
              <a:t>Click to edit Master subtitle style</a:t>
            </a:r>
            <a:endParaRPr lang="en-US" dirty="0"/>
          </a:p>
        </p:txBody>
      </p:sp>
      <p:sp>
        <p:nvSpPr>
          <p:cNvPr id="8" name="Title 7"/>
          <p:cNvSpPr>
            <a:spLocks noGrp="1"/>
          </p:cNvSpPr>
          <p:nvPr>
            <p:ph type="ctrTitle"/>
          </p:nvPr>
        </p:nvSpPr>
        <p:spPr>
          <a:xfrm>
            <a:off x="685800" y="381000"/>
            <a:ext cx="7772400" cy="1752600"/>
          </a:xfrm>
        </p:spPr>
        <p:txBody>
          <a:bodyPr/>
          <a:lstStyle>
            <a:lvl1pPr>
              <a:defRPr sz="4200">
                <a:solidFill>
                  <a:srgbClr val="8B216A"/>
                </a:solidFill>
              </a:defRPr>
            </a:lvl1pPr>
          </a:lstStyle>
          <a:p>
            <a:r>
              <a:rPr lang="en-US" dirty="0" smtClean="0"/>
              <a:t>Click to edit Master title style</a:t>
            </a:r>
            <a:endParaRPr lang="en-US" dirty="0"/>
          </a:p>
        </p:txBody>
      </p:sp>
      <p:sp>
        <p:nvSpPr>
          <p:cNvPr id="15" name="Date Placeholder 27"/>
          <p:cNvSpPr>
            <a:spLocks noGrp="1"/>
          </p:cNvSpPr>
          <p:nvPr>
            <p:ph type="dt" sz="half" idx="10"/>
          </p:nvPr>
        </p:nvSpPr>
        <p:spPr/>
        <p:txBody>
          <a:bodyPr/>
          <a:lstStyle>
            <a:lvl1pPr>
              <a:defRPr/>
            </a:lvl1pPr>
          </a:lstStyle>
          <a:p>
            <a:pPr>
              <a:defRPr/>
            </a:pPr>
            <a:r>
              <a:rPr lang="en-US"/>
              <a:t>Scripps Classroom Connection</a:t>
            </a:r>
          </a:p>
        </p:txBody>
      </p:sp>
      <p:sp>
        <p:nvSpPr>
          <p:cNvPr id="16" name="Footer Placeholder 16"/>
          <p:cNvSpPr>
            <a:spLocks noGrp="1"/>
          </p:cNvSpPr>
          <p:nvPr>
            <p:ph type="ftr" sz="quarter" idx="11"/>
          </p:nvPr>
        </p:nvSpPr>
        <p:spPr/>
        <p:txBody>
          <a:bodyPr/>
          <a:lstStyle>
            <a:lvl1pPr>
              <a:defRPr>
                <a:solidFill>
                  <a:schemeClr val="bg1"/>
                </a:solidFill>
              </a:defRPr>
            </a:lvl1pPr>
          </a:lstStyle>
          <a:p>
            <a:pPr>
              <a:defRPr/>
            </a:pPr>
            <a:r>
              <a:rPr lang="en-US"/>
              <a:t>http://earthref.org/SCC</a:t>
            </a:r>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pPr>
              <a:defRPr/>
            </a:pPr>
            <a:fld id="{BFAE342D-1543-664B-88BB-C3BA99999B53}" type="slidenum">
              <a:rPr lang="en-US"/>
              <a:pPr>
                <a:defRPr/>
              </a:pPr>
              <a:t>‹#›</a:t>
            </a:fld>
            <a:endParaRPr lang="en-US"/>
          </a:p>
        </p:txBody>
      </p:sp>
    </p:spTree>
    <p:extLst>
      <p:ext uri="{BB962C8B-B14F-4D97-AF65-F5344CB8AC3E}">
        <p14:creationId xmlns:p14="http://schemas.microsoft.com/office/powerpoint/2010/main" val="117870283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2"/>
      </p:bgRef>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1527048"/>
            <a:ext cx="850392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8"/>
          <p:cNvSpPr>
            <a:spLocks noGrp="1"/>
          </p:cNvSpPr>
          <p:nvPr>
            <p:ph type="dt" sz="half" idx="10"/>
          </p:nvPr>
        </p:nvSpPr>
        <p:spPr/>
        <p:txBody>
          <a:bodyPr/>
          <a:lstStyle>
            <a:lvl1pPr>
              <a:defRPr/>
            </a:lvl1pPr>
          </a:lstStyle>
          <a:p>
            <a:pPr>
              <a:defRPr/>
            </a:pPr>
            <a:r>
              <a:rPr lang="en-US"/>
              <a:t>Scripps Classroom Connection</a:t>
            </a:r>
          </a:p>
        </p:txBody>
      </p:sp>
      <p:sp>
        <p:nvSpPr>
          <p:cNvPr id="5" name="Slide Number Placeholder 9"/>
          <p:cNvSpPr>
            <a:spLocks noGrp="1"/>
          </p:cNvSpPr>
          <p:nvPr>
            <p:ph type="sldNum" sz="quarter" idx="11"/>
          </p:nvPr>
        </p:nvSpPr>
        <p:spPr/>
        <p:txBody>
          <a:bodyPr/>
          <a:lstStyle>
            <a:lvl1pPr>
              <a:defRPr/>
            </a:lvl1pPr>
          </a:lstStyle>
          <a:p>
            <a:pPr>
              <a:defRPr/>
            </a:pPr>
            <a:fld id="{A49A08B3-7DDE-8B4D-A5AF-03D799260C1C}" type="slidenum">
              <a:rPr lang="en-US"/>
              <a:pPr>
                <a:defRPr/>
              </a:pPr>
              <a:t>‹#›</a:t>
            </a:fld>
            <a:endParaRPr lang="en-US"/>
          </a:p>
        </p:txBody>
      </p:sp>
      <p:sp>
        <p:nvSpPr>
          <p:cNvPr id="6" name="Footer Placeholder 10"/>
          <p:cNvSpPr>
            <a:spLocks noGrp="1"/>
          </p:cNvSpPr>
          <p:nvPr>
            <p:ph type="ftr" sz="quarter" idx="12"/>
          </p:nvPr>
        </p:nvSpPr>
        <p:spPr/>
        <p:txBody>
          <a:bodyPr/>
          <a:lstStyle>
            <a:lvl1pPr>
              <a:defRPr/>
            </a:lvl1pPr>
          </a:lstStyle>
          <a:p>
            <a:pPr>
              <a:defRPr/>
            </a:pPr>
            <a:r>
              <a:rPr lang="en-US"/>
              <a:t>http://earthref.org/SCC</a:t>
            </a:r>
          </a:p>
        </p:txBody>
      </p:sp>
    </p:spTree>
    <p:extLst>
      <p:ext uri="{BB962C8B-B14F-4D97-AF65-F5344CB8AC3E}">
        <p14:creationId xmlns:p14="http://schemas.microsoft.com/office/powerpoint/2010/main" val="339062073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12" name="Rectangle 11"/>
          <p:cNvSpPr/>
          <p:nvPr/>
        </p:nvSpPr>
        <p:spPr>
          <a:xfrm>
            <a:off x="152400" y="1371600"/>
            <a:ext cx="8832850" cy="914400"/>
          </a:xfrm>
          <a:prstGeom prst="rect">
            <a:avLst/>
          </a:prstGeom>
          <a:solidFill>
            <a:srgbClr val="8B216A">
              <a:alpha val="70000"/>
            </a:srgb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b="0">
              <a:solidFill>
                <a:srgbClr val="FFFFFF"/>
              </a:solidFill>
              <a:latin typeface="Georgia" charset="0"/>
              <a:ea typeface="ＭＳ Ｐゴシック" charset="0"/>
              <a:cs typeface="ＭＳ Ｐゴシック" charset="0"/>
            </a:endParaRPr>
          </a:p>
        </p:txBody>
      </p:sp>
      <p:sp>
        <p:nvSpPr>
          <p:cNvPr id="13" name="Rectangle 26"/>
          <p:cNvSpPr>
            <a:spLocks noChangeArrowheads="1"/>
          </p:cNvSpPr>
          <p:nvPr/>
        </p:nvSpPr>
        <p:spPr bwMode="auto">
          <a:xfrm>
            <a:off x="146050" y="6391275"/>
            <a:ext cx="8832850" cy="311150"/>
          </a:xfrm>
          <a:prstGeom prst="rect">
            <a:avLst/>
          </a:prstGeom>
          <a:solidFill>
            <a:srgbClr val="8B216A">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14" name="Straight Connector 27"/>
          <p:cNvSpPr>
            <a:spLocks noChangeShapeType="1"/>
          </p:cNvSpPr>
          <p:nvPr/>
        </p:nvSpPr>
        <p:spPr bwMode="auto">
          <a:xfrm>
            <a:off x="152400" y="1279525"/>
            <a:ext cx="8832850" cy="0"/>
          </a:xfrm>
          <a:prstGeom prst="line">
            <a:avLst/>
          </a:prstGeom>
          <a:noFill/>
          <a:ln w="12700">
            <a:solidFill>
              <a:srgbClr val="8B216A"/>
            </a:solidFill>
            <a:prstDash val="sys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Rectangle 28"/>
          <p:cNvSpPr>
            <a:spLocks noChangeArrowheads="1"/>
          </p:cNvSpPr>
          <p:nvPr/>
        </p:nvSpPr>
        <p:spPr bwMode="auto">
          <a:xfrm>
            <a:off x="152400" y="155575"/>
            <a:ext cx="8832850" cy="6546850"/>
          </a:xfrm>
          <a:prstGeom prst="rect">
            <a:avLst/>
          </a:prstGeom>
          <a:noFill/>
          <a:ln w="12700">
            <a:solidFill>
              <a:srgbClr val="8B216A"/>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800" b="0">
              <a:latin typeface="Georgia"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b="0">
              <a:solidFill>
                <a:srgbClr val="FFFFFF"/>
              </a:solidFill>
              <a:latin typeface="Georgia" charset="0"/>
              <a:ea typeface="ＭＳ Ｐゴシック" charset="0"/>
              <a:cs typeface="ＭＳ Ｐゴシック" charset="0"/>
            </a:endParaRPr>
          </a:p>
        </p:txBody>
      </p:sp>
      <p:sp>
        <p:nvSpPr>
          <p:cNvPr id="17" name="Oval 16"/>
          <p:cNvSpPr/>
          <p:nvPr/>
        </p:nvSpPr>
        <p:spPr>
          <a:xfrm>
            <a:off x="4362450" y="1050925"/>
            <a:ext cx="419100" cy="420688"/>
          </a:xfrm>
          <a:prstGeom prst="ellipse">
            <a:avLst/>
          </a:prstGeom>
          <a:solidFill>
            <a:srgbClr val="FFFFFF"/>
          </a:solidFill>
          <a:ln w="50800" cap="rnd" cmpd="dbl" algn="ctr">
            <a:solidFill>
              <a:srgbClr val="8B216A"/>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b="0">
              <a:solidFill>
                <a:srgbClr val="FFFFFF"/>
              </a:solidFill>
              <a:latin typeface="Georgia" charset="0"/>
              <a:ea typeface="ＭＳ Ｐゴシック" charset="0"/>
              <a:cs typeface="ＭＳ Ｐゴシック" charset="0"/>
            </a:endParaRPr>
          </a:p>
        </p:txBody>
      </p:sp>
      <p:sp>
        <p:nvSpPr>
          <p:cNvPr id="3" name="Text Placeholder 2"/>
          <p:cNvSpPr>
            <a:spLocks noGrp="1"/>
          </p:cNvSpPr>
          <p:nvPr>
            <p:ph type="body" idx="1"/>
          </p:nvPr>
        </p:nvSpPr>
        <p:spPr>
          <a:xfrm>
            <a:off x="301752" y="1460208"/>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460208"/>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r>
              <a:rPr lang="en-US"/>
              <a:t>Scripps Classroom Connection</a:t>
            </a:r>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r>
              <a:rPr lang="en-US"/>
              <a:t>http://earthref.org/SCC</a:t>
            </a:r>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pPr>
              <a:defRPr/>
            </a:pPr>
            <a:fld id="{A2D39D60-8CFD-0D4D-B3B9-E71B3017BC28}" type="slidenum">
              <a:rPr lang="en-US"/>
              <a:pPr>
                <a:defRPr/>
              </a:pPr>
              <a:t>‹#›</a:t>
            </a:fld>
            <a:endParaRPr lang="en-US"/>
          </a:p>
        </p:txBody>
      </p:sp>
    </p:spTree>
    <p:extLst>
      <p:ext uri="{BB962C8B-B14F-4D97-AF65-F5344CB8AC3E}">
        <p14:creationId xmlns:p14="http://schemas.microsoft.com/office/powerpoint/2010/main" val="22800173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9"/>
          <p:cNvSpPr>
            <a:spLocks noChangeArrowheads="1"/>
          </p:cNvSpPr>
          <p:nvPr/>
        </p:nvSpPr>
        <p:spPr bwMode="auto">
          <a:xfrm>
            <a:off x="152400" y="152400"/>
            <a:ext cx="8832850" cy="304800"/>
          </a:xfrm>
          <a:prstGeom prst="rect">
            <a:avLst/>
          </a:prstGeom>
          <a:solidFill>
            <a:srgbClr val="8B216A">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10" name="Rectangle 9"/>
          <p:cNvSpPr/>
          <p:nvPr/>
        </p:nvSpPr>
        <p:spPr>
          <a:xfrm>
            <a:off x="152400" y="609600"/>
            <a:ext cx="2743200" cy="5778500"/>
          </a:xfrm>
          <a:prstGeom prst="rect">
            <a:avLst/>
          </a:prstGeom>
          <a:solidFill>
            <a:srgbClr val="8B216A">
              <a:alpha val="75000"/>
            </a:srgb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b="0">
              <a:solidFill>
                <a:srgbClr val="FFFFFF"/>
              </a:solidFill>
              <a:latin typeface="Georgia" charset="0"/>
              <a:ea typeface="ＭＳ Ｐゴシック" charset="0"/>
              <a:cs typeface="ＭＳ Ｐゴシック" charset="0"/>
            </a:endParaRPr>
          </a:p>
        </p:txBody>
      </p:sp>
      <p:sp>
        <p:nvSpPr>
          <p:cNvPr id="11" name="Rectangle 26"/>
          <p:cNvSpPr>
            <a:spLocks noChangeArrowheads="1"/>
          </p:cNvSpPr>
          <p:nvPr/>
        </p:nvSpPr>
        <p:spPr bwMode="auto">
          <a:xfrm>
            <a:off x="152400" y="152400"/>
            <a:ext cx="8832850" cy="6546850"/>
          </a:xfrm>
          <a:prstGeom prst="rect">
            <a:avLst/>
          </a:prstGeom>
          <a:noFill/>
          <a:ln w="12700">
            <a:solidFill>
              <a:srgbClr val="8B216A"/>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800" b="0">
              <a:latin typeface="Georgia" charset="0"/>
            </a:endParaRPr>
          </a:p>
        </p:txBody>
      </p:sp>
      <p:sp>
        <p:nvSpPr>
          <p:cNvPr id="12" name="Straight Connector 27"/>
          <p:cNvSpPr>
            <a:spLocks noChangeShapeType="1"/>
          </p:cNvSpPr>
          <p:nvPr/>
        </p:nvSpPr>
        <p:spPr bwMode="auto">
          <a:xfrm>
            <a:off x="152400" y="533400"/>
            <a:ext cx="8832850" cy="0"/>
          </a:xfrm>
          <a:prstGeom prst="line">
            <a:avLst/>
          </a:prstGeom>
          <a:noFill/>
          <a:ln w="12700">
            <a:solidFill>
              <a:srgbClr val="8B216A"/>
            </a:solidFill>
            <a:prstDash val="sys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b="0">
              <a:solidFill>
                <a:srgbClr val="FFFFFF"/>
              </a:solidFill>
              <a:latin typeface="Georgia" charset="0"/>
              <a:ea typeface="ＭＳ Ｐゴシック" charset="0"/>
              <a:cs typeface="ＭＳ Ｐゴシック" charset="0"/>
            </a:endParaRPr>
          </a:p>
        </p:txBody>
      </p:sp>
      <p:sp>
        <p:nvSpPr>
          <p:cNvPr id="14" name="Oval 13"/>
          <p:cNvSpPr/>
          <p:nvPr/>
        </p:nvSpPr>
        <p:spPr>
          <a:xfrm>
            <a:off x="1390650" y="323850"/>
            <a:ext cx="419100" cy="419100"/>
          </a:xfrm>
          <a:prstGeom prst="ellipse">
            <a:avLst/>
          </a:prstGeom>
          <a:noFill/>
          <a:ln w="50800" cap="rnd" cmpd="dbl" algn="ctr">
            <a:solidFill>
              <a:srgbClr val="8B216A"/>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b="0">
              <a:solidFill>
                <a:srgbClr val="FFFFFF"/>
              </a:solidFill>
              <a:latin typeface="Georgia" charset="0"/>
              <a:ea typeface="ＭＳ Ｐゴシック" charset="0"/>
              <a:cs typeface="ＭＳ Ｐゴシック" charset="0"/>
            </a:endParaRPr>
          </a:p>
        </p:txBody>
      </p:sp>
      <p:sp>
        <p:nvSpPr>
          <p:cNvPr id="15" name="Rectangle 30"/>
          <p:cNvSpPr>
            <a:spLocks noChangeArrowheads="1"/>
          </p:cNvSpPr>
          <p:nvPr/>
        </p:nvSpPr>
        <p:spPr bwMode="auto">
          <a:xfrm>
            <a:off x="149225" y="6388100"/>
            <a:ext cx="8832850" cy="309563"/>
          </a:xfrm>
          <a:prstGeom prst="rect">
            <a:avLst/>
          </a:prstGeom>
          <a:solidFill>
            <a:srgbClr val="8B216A">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87E2DBE4-6842-9E45-BD5D-C4BECE7E9D61}"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r>
              <a:rPr lang="en-US"/>
              <a:t>Scripps Classroom Connection</a:t>
            </a:r>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r>
              <a:rPr lang="en-US"/>
              <a:t>http://earthref.org/SCC</a:t>
            </a:r>
          </a:p>
        </p:txBody>
      </p:sp>
    </p:spTree>
    <p:extLst>
      <p:ext uri="{BB962C8B-B14F-4D97-AF65-F5344CB8AC3E}">
        <p14:creationId xmlns:p14="http://schemas.microsoft.com/office/powerpoint/2010/main" val="393505253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19"/>
          <p:cNvSpPr>
            <a:spLocks noChangeShapeType="1"/>
          </p:cNvSpPr>
          <p:nvPr/>
        </p:nvSpPr>
        <p:spPr bwMode="auto">
          <a:xfrm>
            <a:off x="152400" y="533400"/>
            <a:ext cx="8832850" cy="0"/>
          </a:xfrm>
          <a:prstGeom prst="line">
            <a:avLst/>
          </a:prstGeom>
          <a:noFill/>
          <a:ln w="12700">
            <a:solidFill>
              <a:srgbClr val="8B216A"/>
            </a:solidFill>
            <a:prstDash val="sys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10" name="Rectangle 25"/>
          <p:cNvSpPr>
            <a:spLocks noChangeArrowheads="1"/>
          </p:cNvSpPr>
          <p:nvPr/>
        </p:nvSpPr>
        <p:spPr bwMode="auto">
          <a:xfrm>
            <a:off x="152400" y="152400"/>
            <a:ext cx="8832850" cy="301625"/>
          </a:xfrm>
          <a:prstGeom prst="rect">
            <a:avLst/>
          </a:prstGeom>
          <a:solidFill>
            <a:srgbClr val="8B216A">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11" name="Rectangle 10"/>
          <p:cNvSpPr/>
          <p:nvPr/>
        </p:nvSpPr>
        <p:spPr>
          <a:xfrm>
            <a:off x="152400" y="609600"/>
            <a:ext cx="2743200" cy="5778500"/>
          </a:xfrm>
          <a:prstGeom prst="rect">
            <a:avLst/>
          </a:prstGeom>
          <a:solidFill>
            <a:srgbClr val="8B216A">
              <a:alpha val="75000"/>
            </a:srgb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b="0">
              <a:solidFill>
                <a:srgbClr val="FFFFFF"/>
              </a:solidFill>
              <a:latin typeface="Georgia" charset="0"/>
              <a:ea typeface="ＭＳ Ｐゴシック" charset="0"/>
              <a:cs typeface="ＭＳ Ｐゴシック" charset="0"/>
            </a:endParaRPr>
          </a:p>
        </p:txBody>
      </p:sp>
      <p:sp>
        <p:nvSpPr>
          <p:cNvPr id="12" name="Rectangle 27"/>
          <p:cNvSpPr>
            <a:spLocks noChangeArrowheads="1"/>
          </p:cNvSpPr>
          <p:nvPr/>
        </p:nvSpPr>
        <p:spPr bwMode="auto">
          <a:xfrm>
            <a:off x="152400" y="155575"/>
            <a:ext cx="8832850" cy="6546850"/>
          </a:xfrm>
          <a:prstGeom prst="rect">
            <a:avLst/>
          </a:prstGeom>
          <a:noFill/>
          <a:ln w="12700">
            <a:solidFill>
              <a:srgbClr val="8B216A"/>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800" b="0">
              <a:latin typeface="Georgia"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b="0">
              <a:solidFill>
                <a:srgbClr val="FFFFFF"/>
              </a:solidFill>
              <a:latin typeface="Georgia" charset="0"/>
              <a:ea typeface="ＭＳ Ｐゴシック" charset="0"/>
              <a:cs typeface="ＭＳ Ｐゴシック" charset="0"/>
            </a:endParaRPr>
          </a:p>
        </p:txBody>
      </p:sp>
      <p:sp>
        <p:nvSpPr>
          <p:cNvPr id="14" name="Oval 13"/>
          <p:cNvSpPr/>
          <p:nvPr/>
        </p:nvSpPr>
        <p:spPr>
          <a:xfrm>
            <a:off x="1390650" y="323850"/>
            <a:ext cx="419100" cy="419100"/>
          </a:xfrm>
          <a:prstGeom prst="ellipse">
            <a:avLst/>
          </a:prstGeom>
          <a:solidFill>
            <a:srgbClr val="FFFFFF"/>
          </a:solidFill>
          <a:ln w="50800" cap="rnd" cmpd="dbl" algn="ctr">
            <a:solidFill>
              <a:srgbClr val="8B216A"/>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b="0">
              <a:solidFill>
                <a:srgbClr val="FFFFFF"/>
              </a:solidFill>
              <a:latin typeface="Georgia" charset="0"/>
              <a:ea typeface="ＭＳ Ｐゴシック" charset="0"/>
              <a:cs typeface="ＭＳ Ｐゴシック" charset="0"/>
            </a:endParaRPr>
          </a:p>
        </p:txBody>
      </p:sp>
      <p:sp>
        <p:nvSpPr>
          <p:cNvPr id="15" name="Rectangle 30"/>
          <p:cNvSpPr>
            <a:spLocks noChangeArrowheads="1"/>
          </p:cNvSpPr>
          <p:nvPr/>
        </p:nvSpPr>
        <p:spPr bwMode="auto">
          <a:xfrm>
            <a:off x="149225" y="6388100"/>
            <a:ext cx="8832850" cy="309563"/>
          </a:xfrm>
          <a:prstGeom prst="rect">
            <a:avLst/>
          </a:prstGeom>
          <a:solidFill>
            <a:srgbClr val="8B216A">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AD89AE12-6C61-A046-B1EC-01FBDB273229}"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r>
              <a:rPr lang="en-US"/>
              <a:t>Scripps Classroom Connection</a:t>
            </a:r>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r>
              <a:rPr lang="en-US"/>
              <a:t>http://earthref.org/SCC</a:t>
            </a:r>
          </a:p>
        </p:txBody>
      </p:sp>
    </p:spTree>
    <p:extLst>
      <p:ext uri="{BB962C8B-B14F-4D97-AF65-F5344CB8AC3E}">
        <p14:creationId xmlns:p14="http://schemas.microsoft.com/office/powerpoint/2010/main" val="36581090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1030" name="Rectangle 8"/>
          <p:cNvSpPr>
            <a:spLocks noChangeArrowheads="1"/>
          </p:cNvSpPr>
          <p:nvPr/>
        </p:nvSpPr>
        <p:spPr bwMode="auto">
          <a:xfrm>
            <a:off x="158750" y="6396038"/>
            <a:ext cx="8831263" cy="309562"/>
          </a:xfrm>
          <a:prstGeom prst="rect">
            <a:avLst/>
          </a:prstGeom>
          <a:solidFill>
            <a:srgbClr val="8B216A">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800" b="0">
              <a:latin typeface="Georgia" charset="0"/>
            </a:endParaRPr>
          </a:p>
        </p:txBody>
      </p:sp>
      <p:sp>
        <p:nvSpPr>
          <p:cNvPr id="14" name="Date Placeholder 13"/>
          <p:cNvSpPr>
            <a:spLocks noGrp="1"/>
          </p:cNvSpPr>
          <p:nvPr>
            <p:ph type="dt" sz="half" idx="2"/>
          </p:nvPr>
        </p:nvSpPr>
        <p:spPr>
          <a:xfrm>
            <a:off x="5932488" y="6391275"/>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rgbClr val="FFFFFF"/>
                </a:solidFill>
                <a:latin typeface="Georgia" charset="0"/>
              </a:defRPr>
            </a:lvl1pPr>
          </a:lstStyle>
          <a:p>
            <a:pPr>
              <a:defRPr/>
            </a:pPr>
            <a:r>
              <a:rPr lang="en-US"/>
              <a:t>Scripps Classroom Connection</a:t>
            </a:r>
          </a:p>
        </p:txBody>
      </p:sp>
      <p:sp>
        <p:nvSpPr>
          <p:cNvPr id="3" name="Footer Placeholder 2"/>
          <p:cNvSpPr>
            <a:spLocks noGrp="1"/>
          </p:cNvSpPr>
          <p:nvPr>
            <p:ph type="ftr" sz="quarter" idx="3"/>
          </p:nvPr>
        </p:nvSpPr>
        <p:spPr>
          <a:xfrm>
            <a:off x="163513" y="6396038"/>
            <a:ext cx="3581400" cy="366712"/>
          </a:xfrm>
          <a:prstGeom prst="rect">
            <a:avLst/>
          </a:prstGeom>
        </p:spPr>
        <p:txBody>
          <a:bodyPr vert="horz" wrap="square" lIns="91440" tIns="45720" rIns="91440" bIns="45720" numCol="1" anchor="t" anchorCtr="0" compatLnSpc="1">
            <a:prstTxWarp prst="textNoShape">
              <a:avLst/>
            </a:prstTxWarp>
          </a:bodyPr>
          <a:lstStyle>
            <a:lvl1pPr>
              <a:defRPr sz="1200">
                <a:solidFill>
                  <a:srgbClr val="FFFFFF"/>
                </a:solidFill>
                <a:latin typeface="Georgia" charset="0"/>
              </a:defRPr>
            </a:lvl1pPr>
          </a:lstStyle>
          <a:p>
            <a:pPr>
              <a:defRPr/>
            </a:pPr>
            <a:r>
              <a:rPr lang="en-US"/>
              <a:t>http://earthref.org/SCC</a:t>
            </a:r>
          </a:p>
        </p:txBody>
      </p:sp>
      <p:sp>
        <p:nvSpPr>
          <p:cNvPr id="1033" name="Rectangle 7"/>
          <p:cNvSpPr>
            <a:spLocks noChangeArrowheads="1"/>
          </p:cNvSpPr>
          <p:nvPr/>
        </p:nvSpPr>
        <p:spPr bwMode="auto">
          <a:xfrm>
            <a:off x="152400" y="155575"/>
            <a:ext cx="8832850" cy="6546850"/>
          </a:xfrm>
          <a:prstGeom prst="rect">
            <a:avLst/>
          </a:prstGeom>
          <a:noFill/>
          <a:ln w="12700">
            <a:solidFill>
              <a:srgbClr val="8B216A"/>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800" b="0">
              <a:latin typeface="Georgia" charset="0"/>
            </a:endParaRPr>
          </a:p>
        </p:txBody>
      </p:sp>
      <p:sp>
        <p:nvSpPr>
          <p:cNvPr id="1034" name="Straight Connector 9"/>
          <p:cNvSpPr>
            <a:spLocks noChangeShapeType="1"/>
          </p:cNvSpPr>
          <p:nvPr/>
        </p:nvSpPr>
        <p:spPr bwMode="auto">
          <a:xfrm>
            <a:off x="152400" y="1276350"/>
            <a:ext cx="8832850" cy="0"/>
          </a:xfrm>
          <a:prstGeom prst="line">
            <a:avLst/>
          </a:prstGeom>
          <a:noFill/>
          <a:ln w="12700">
            <a:solidFill>
              <a:srgbClr val="8B216A"/>
            </a:solidFill>
            <a:prstDash val="sys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b="0">
              <a:solidFill>
                <a:srgbClr val="FFFFFF"/>
              </a:solidFill>
              <a:latin typeface="Georgia" charset="0"/>
              <a:ea typeface="ＭＳ Ｐゴシック" charset="0"/>
              <a:cs typeface="ＭＳ Ｐゴシック" charset="0"/>
            </a:endParaRPr>
          </a:p>
        </p:txBody>
      </p:sp>
      <p:sp>
        <p:nvSpPr>
          <p:cNvPr id="15" name="Oval 14"/>
          <p:cNvSpPr/>
          <p:nvPr/>
        </p:nvSpPr>
        <p:spPr>
          <a:xfrm>
            <a:off x="4362450" y="1050925"/>
            <a:ext cx="419100" cy="420688"/>
          </a:xfrm>
          <a:prstGeom prst="ellipse">
            <a:avLst/>
          </a:prstGeom>
          <a:solidFill>
            <a:srgbClr val="FFFFFF"/>
          </a:solidFill>
          <a:ln w="50800" cap="rnd" cmpd="dbl" algn="ctr">
            <a:solidFill>
              <a:srgbClr val="8B216A"/>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b="0">
              <a:solidFill>
                <a:srgbClr val="FFFFFF"/>
              </a:solidFill>
              <a:latin typeface="Georgia" charset="0"/>
              <a:ea typeface="ＭＳ Ｐゴシック" charset="0"/>
              <a:cs typeface="ＭＳ Ｐゴシック" charset="0"/>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b="0">
                <a:solidFill>
                  <a:srgbClr val="8B216A"/>
                </a:solidFill>
                <a:latin typeface="Georgia" charset="0"/>
              </a:defRPr>
            </a:lvl1pPr>
          </a:lstStyle>
          <a:p>
            <a:pPr>
              <a:defRPr/>
            </a:pPr>
            <a:fld id="{AFBEF9D2-5091-5445-A1F8-B4A3FBA9A7F8}"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Lst>
  <p:hf sldNum="0" hdr="0"/>
  <p:txStyles>
    <p:titleStyle>
      <a:lvl1pPr algn="ctr" rtl="0" eaLnBrk="0" fontAlgn="base" hangingPunct="0">
        <a:spcBef>
          <a:spcPct val="0"/>
        </a:spcBef>
        <a:spcAft>
          <a:spcPct val="0"/>
        </a:spcAft>
        <a:defRPr sz="3300" kern="1200">
          <a:solidFill>
            <a:srgbClr val="8B216A"/>
          </a:solidFill>
          <a:latin typeface="+mj-lt"/>
          <a:ea typeface="ＭＳ Ｐゴシック" charset="0"/>
          <a:cs typeface="ＭＳ Ｐゴシック" charset="0"/>
        </a:defRPr>
      </a:lvl1pPr>
      <a:lvl2pPr algn="ctr" rtl="0" eaLnBrk="0" fontAlgn="base" hangingPunct="0">
        <a:spcBef>
          <a:spcPct val="0"/>
        </a:spcBef>
        <a:spcAft>
          <a:spcPct val="0"/>
        </a:spcAft>
        <a:defRPr sz="3300">
          <a:solidFill>
            <a:srgbClr val="8B216A"/>
          </a:solidFill>
          <a:latin typeface="Georgia" charset="0"/>
          <a:ea typeface="ＭＳ Ｐゴシック" charset="0"/>
          <a:cs typeface="ＭＳ Ｐゴシック" charset="0"/>
        </a:defRPr>
      </a:lvl2pPr>
      <a:lvl3pPr algn="ctr" rtl="0" eaLnBrk="0" fontAlgn="base" hangingPunct="0">
        <a:spcBef>
          <a:spcPct val="0"/>
        </a:spcBef>
        <a:spcAft>
          <a:spcPct val="0"/>
        </a:spcAft>
        <a:defRPr sz="3300">
          <a:solidFill>
            <a:srgbClr val="8B216A"/>
          </a:solidFill>
          <a:latin typeface="Georgia" charset="0"/>
          <a:ea typeface="ＭＳ Ｐゴシック" charset="0"/>
          <a:cs typeface="ＭＳ Ｐゴシック" charset="0"/>
        </a:defRPr>
      </a:lvl3pPr>
      <a:lvl4pPr algn="ctr" rtl="0" eaLnBrk="0" fontAlgn="base" hangingPunct="0">
        <a:spcBef>
          <a:spcPct val="0"/>
        </a:spcBef>
        <a:spcAft>
          <a:spcPct val="0"/>
        </a:spcAft>
        <a:defRPr sz="3300">
          <a:solidFill>
            <a:srgbClr val="8B216A"/>
          </a:solidFill>
          <a:latin typeface="Georgia" charset="0"/>
          <a:ea typeface="ＭＳ Ｐゴシック" charset="0"/>
          <a:cs typeface="ＭＳ Ｐゴシック" charset="0"/>
        </a:defRPr>
      </a:lvl4pPr>
      <a:lvl5pPr algn="ctr" rtl="0" eaLnBrk="0" fontAlgn="base" hangingPunct="0">
        <a:spcBef>
          <a:spcPct val="0"/>
        </a:spcBef>
        <a:spcAft>
          <a:spcPct val="0"/>
        </a:spcAft>
        <a:defRPr sz="3300">
          <a:solidFill>
            <a:srgbClr val="8B216A"/>
          </a:solidFill>
          <a:latin typeface="Georgia" charset="0"/>
          <a:ea typeface="ＭＳ Ｐゴシック" charset="0"/>
          <a:cs typeface="ＭＳ Ｐゴシック" charset="0"/>
        </a:defRPr>
      </a:lvl5pPr>
      <a:lvl6pPr marL="457200" algn="ctr" rtl="0" fontAlgn="base">
        <a:spcBef>
          <a:spcPct val="0"/>
        </a:spcBef>
        <a:spcAft>
          <a:spcPct val="0"/>
        </a:spcAft>
        <a:defRPr sz="3300">
          <a:solidFill>
            <a:srgbClr val="8B216A"/>
          </a:solidFill>
          <a:latin typeface="Georgia" charset="0"/>
          <a:ea typeface="ＭＳ Ｐゴシック" charset="0"/>
          <a:cs typeface="ＭＳ Ｐゴシック" charset="0"/>
        </a:defRPr>
      </a:lvl6pPr>
      <a:lvl7pPr marL="914400" algn="ctr" rtl="0" fontAlgn="base">
        <a:spcBef>
          <a:spcPct val="0"/>
        </a:spcBef>
        <a:spcAft>
          <a:spcPct val="0"/>
        </a:spcAft>
        <a:defRPr sz="3300">
          <a:solidFill>
            <a:srgbClr val="8B216A"/>
          </a:solidFill>
          <a:latin typeface="Georgia" charset="0"/>
          <a:ea typeface="ＭＳ Ｐゴシック" charset="0"/>
          <a:cs typeface="ＭＳ Ｐゴシック" charset="0"/>
        </a:defRPr>
      </a:lvl7pPr>
      <a:lvl8pPr marL="1371600" algn="ctr" rtl="0" fontAlgn="base">
        <a:spcBef>
          <a:spcPct val="0"/>
        </a:spcBef>
        <a:spcAft>
          <a:spcPct val="0"/>
        </a:spcAft>
        <a:defRPr sz="3300">
          <a:solidFill>
            <a:srgbClr val="8B216A"/>
          </a:solidFill>
          <a:latin typeface="Georgia" charset="0"/>
          <a:ea typeface="ＭＳ Ｐゴシック" charset="0"/>
          <a:cs typeface="ＭＳ Ｐゴシック" charset="0"/>
        </a:defRPr>
      </a:lvl8pPr>
      <a:lvl9pPr marL="1828800" algn="ctr" rtl="0" fontAlgn="base">
        <a:spcBef>
          <a:spcPct val="0"/>
        </a:spcBef>
        <a:spcAft>
          <a:spcPct val="0"/>
        </a:spcAft>
        <a:defRPr sz="3300">
          <a:solidFill>
            <a:srgbClr val="8B216A"/>
          </a:solidFill>
          <a:latin typeface="Georgia" charset="0"/>
          <a:ea typeface="ＭＳ Ｐゴシック" charset="0"/>
          <a:cs typeface="ＭＳ Ｐゴシック" charset="0"/>
        </a:defRPr>
      </a:lvl9pPr>
    </p:titleStyle>
    <p:bodyStyle>
      <a:lvl1pPr marL="273050" indent="-273050" algn="l" rtl="0" eaLnBrk="0" fontAlgn="base" hangingPunct="0">
        <a:spcBef>
          <a:spcPct val="20000"/>
        </a:spcBef>
        <a:spcAft>
          <a:spcPct val="0"/>
        </a:spcAft>
        <a:buClr>
          <a:srgbClr val="8B216A"/>
        </a:buClr>
        <a:buSzPct val="85000"/>
        <a:buFont typeface="Georgia" charset="0"/>
        <a:buChar char="●"/>
        <a:defRPr sz="2700" kern="1200">
          <a:solidFill>
            <a:schemeClr val="tx1"/>
          </a:solidFill>
          <a:latin typeface="+mn-lt"/>
          <a:ea typeface="ＭＳ Ｐゴシック" charset="0"/>
          <a:cs typeface="ＭＳ Ｐゴシック" charset="0"/>
        </a:defRPr>
      </a:lvl1pPr>
      <a:lvl2pPr marL="547688" indent="-273050" algn="l" rtl="0" eaLnBrk="0" fontAlgn="base" hangingPunct="0">
        <a:spcBef>
          <a:spcPct val="20000"/>
        </a:spcBef>
        <a:spcAft>
          <a:spcPct val="0"/>
        </a:spcAft>
        <a:buClr>
          <a:srgbClr val="8B216A"/>
        </a:buClr>
        <a:buSzPct val="85000"/>
        <a:buFont typeface="Georgia" charset="0"/>
        <a:buChar char="●"/>
        <a:defRPr sz="2200" kern="1200">
          <a:solidFill>
            <a:srgbClr val="7F7F7F"/>
          </a:solidFill>
          <a:latin typeface="+mn-lt"/>
          <a:ea typeface="ＭＳ Ｐゴシック" charset="0"/>
          <a:cs typeface="+mn-cs"/>
        </a:defRPr>
      </a:lvl2pPr>
      <a:lvl3pPr marL="822325" indent="-228600" algn="l" rtl="0" eaLnBrk="0" fontAlgn="base" hangingPunct="0">
        <a:spcBef>
          <a:spcPct val="20000"/>
        </a:spcBef>
        <a:spcAft>
          <a:spcPct val="0"/>
        </a:spcAft>
        <a:buClr>
          <a:srgbClr val="8B216A"/>
        </a:buClr>
        <a:buSzPct val="85000"/>
        <a:buFont typeface="Georgia" charset="0"/>
        <a:buChar char="●"/>
        <a:defRPr sz="2000" kern="1200">
          <a:solidFill>
            <a:srgbClr val="546D7A"/>
          </a:solidFill>
          <a:latin typeface="+mn-lt"/>
          <a:ea typeface="ＭＳ Ｐゴシック" charset="0"/>
          <a:cs typeface="+mn-cs"/>
        </a:defRPr>
      </a:lvl3pPr>
      <a:lvl4pPr marL="1096963" indent="-228600" algn="l" rtl="0" eaLnBrk="0" fontAlgn="base" hangingPunct="0">
        <a:spcBef>
          <a:spcPct val="20000"/>
        </a:spcBef>
        <a:spcAft>
          <a:spcPct val="0"/>
        </a:spcAft>
        <a:buClr>
          <a:srgbClr val="8B216A"/>
        </a:buClr>
        <a:buSzPct val="85000"/>
        <a:buFont typeface="Georgia" charset="0"/>
        <a:buChar char="●"/>
        <a:defRPr kern="1200">
          <a:solidFill>
            <a:srgbClr val="ADBEC6"/>
          </a:solidFill>
          <a:latin typeface="+mn-lt"/>
          <a:ea typeface="ＭＳ Ｐゴシック" charset="0"/>
          <a:cs typeface="+mn-cs"/>
        </a:defRPr>
      </a:lvl4pPr>
      <a:lvl5pPr marL="1371600" indent="-228600" algn="l" rtl="0" eaLnBrk="0" fontAlgn="base" hangingPunct="0">
        <a:spcBef>
          <a:spcPct val="20000"/>
        </a:spcBef>
        <a:spcAft>
          <a:spcPct val="0"/>
        </a:spcAft>
        <a:buClr>
          <a:srgbClr val="8B216A"/>
        </a:buClr>
        <a:buSzPct val="85000"/>
        <a:buFont typeface="Georgia" charset="0"/>
        <a:buChar char="●"/>
        <a:defRPr sz="1400" kern="1200">
          <a:solidFill>
            <a:srgbClr val="BCD0BA"/>
          </a:solidFill>
          <a:latin typeface="+mn-lt"/>
          <a:ea typeface="ＭＳ Ｐゴシック" charset="0"/>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ideo" Target="https://www.youtube.com/embed/5hE2DZdl0IA"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ideo" Target="https://www.youtube.com/embed/c-7g0Y-0OLc"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p:txBody>
          <a:bodyPr/>
          <a:lstStyle/>
          <a:p>
            <a:pPr eaLnBrk="1" hangingPunct="1"/>
            <a:r>
              <a:rPr lang="cs-CZ" sz="4000" dirty="0" smtClean="0">
                <a:latin typeface="Georgia" charset="0"/>
              </a:rPr>
              <a:t>Úvod do sopek</a:t>
            </a:r>
            <a:endParaRPr lang="en-US" sz="4000" dirty="0">
              <a:latin typeface="Georgia" charset="0"/>
            </a:endParaRPr>
          </a:p>
        </p:txBody>
      </p:sp>
      <p:pic>
        <p:nvPicPr>
          <p:cNvPr id="8196" name="Picture 1" descr="DenglerSW-Stromboli-20040928-1230x8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4813" y="2665413"/>
            <a:ext cx="5735637" cy="373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ubtitle 1"/>
          <p:cNvSpPr>
            <a:spLocks noGrp="1"/>
          </p:cNvSpPr>
          <p:nvPr>
            <p:ph type="subTitle" idx="1"/>
          </p:nvPr>
        </p:nvSpPr>
        <p:spPr>
          <a:xfrm>
            <a:off x="685800" y="2998788"/>
            <a:ext cx="7772400" cy="3209925"/>
          </a:xfrm>
        </p:spPr>
        <p:txBody>
          <a:bodyPr/>
          <a:lstStyle/>
          <a:p>
            <a:pPr eaLnBrk="1" hangingPunct="1">
              <a:defRPr/>
            </a:pPr>
            <a:r>
              <a:rPr lang="cs-CZ" dirty="0" smtClean="0">
                <a:latin typeface="Georgia" charset="0"/>
                <a:ea typeface="ＭＳ Ｐゴシック" charset="0"/>
                <a:cs typeface="ＭＳ Ｐゴシック" charset="0"/>
              </a:rPr>
              <a:t>3 typy sopek</a:t>
            </a:r>
            <a:endParaRPr dirty="0" smtClean="0">
              <a:latin typeface="Georgia" charset="0"/>
              <a:ea typeface="ＭＳ Ｐゴシック" charset="0"/>
              <a:cs typeface="ＭＳ Ｐゴシック" charset="0"/>
            </a:endParaRPr>
          </a:p>
          <a:p>
            <a:pPr marL="0" indent="0" eaLnBrk="1" hangingPunct="1">
              <a:buNone/>
              <a:defRPr/>
            </a:pPr>
            <a:endParaRPr dirty="0" smtClean="0">
              <a:latin typeface="Georgia" charset="0"/>
              <a:ea typeface="ＭＳ Ｐゴシック" charset="0"/>
              <a:cs typeface="ＭＳ Ｐゴシック" charset="0"/>
            </a:endParaRPr>
          </a:p>
          <a:p>
            <a:pPr marL="0" indent="0" eaLnBrk="1" hangingPunct="1">
              <a:buFont typeface="Georgia" pitchFamily="18" charset="0"/>
              <a:buNone/>
              <a:defRPr/>
            </a:pPr>
            <a:r>
              <a:rPr dirty="0" smtClean="0">
                <a:latin typeface="Georgia" charset="0"/>
                <a:ea typeface="ＭＳ Ｐゴシック" charset="0"/>
                <a:cs typeface="ＭＳ Ｐゴシック" charset="0"/>
              </a:rPr>
              <a:t>1. </a:t>
            </a:r>
            <a:r>
              <a:rPr lang="cs-CZ" dirty="0" smtClean="0">
                <a:latin typeface="Georgia" charset="0"/>
                <a:ea typeface="ＭＳ Ｐゴシック" charset="0"/>
                <a:cs typeface="ＭＳ Ｐゴシック" charset="0"/>
              </a:rPr>
              <a:t>Štítové sopky</a:t>
            </a:r>
            <a:endParaRPr dirty="0" smtClean="0">
              <a:latin typeface="Georgia" charset="0"/>
              <a:ea typeface="ＭＳ Ｐゴシック" charset="0"/>
              <a:cs typeface="ＭＳ Ｐゴシック" charset="0"/>
            </a:endParaRPr>
          </a:p>
          <a:p>
            <a:pPr marL="0" indent="0" eaLnBrk="1" hangingPunct="1">
              <a:buFont typeface="Georgia" pitchFamily="18" charset="0"/>
              <a:buNone/>
              <a:defRPr/>
            </a:pPr>
            <a:r>
              <a:rPr dirty="0" smtClean="0">
                <a:latin typeface="Georgia" charset="0"/>
                <a:ea typeface="ＭＳ Ｐゴシック" charset="0"/>
                <a:cs typeface="ＭＳ Ｐゴシック" charset="0"/>
              </a:rPr>
              <a:t>	</a:t>
            </a:r>
            <a:r>
              <a:rPr dirty="0" smtClean="0">
                <a:latin typeface="Georgia" charset="0"/>
                <a:ea typeface="ＭＳ Ｐゴシック" charset="0"/>
                <a:cs typeface="ＭＳ Ｐゴシック" charset="0"/>
              </a:rPr>
              <a:t>-</a:t>
            </a:r>
            <a:r>
              <a:rPr lang="cs-CZ" dirty="0" smtClean="0">
                <a:latin typeface="Georgia" charset="0"/>
                <a:ea typeface="ＭＳ Ｐゴシック" charset="0"/>
                <a:cs typeface="ＭＳ Ｐゴシック" charset="0"/>
              </a:rPr>
              <a:t>vrstvy lávových proudů, </a:t>
            </a:r>
            <a:r>
              <a:rPr lang="cs-CZ" dirty="0" err="1" smtClean="0">
                <a:latin typeface="Georgia" charset="0"/>
                <a:ea typeface="ＭＳ Ｐゴシック" charset="0"/>
                <a:cs typeface="ＭＳ Ｐゴシック" charset="0"/>
              </a:rPr>
              <a:t>neexlozivní</a:t>
            </a:r>
            <a:endParaRPr dirty="0" smtClean="0">
              <a:latin typeface="Georgia" charset="0"/>
              <a:ea typeface="ＭＳ Ｐゴシック" charset="0"/>
              <a:cs typeface="ＭＳ Ｐゴシック" charset="0"/>
            </a:endParaRPr>
          </a:p>
          <a:p>
            <a:pPr marL="0" indent="0" eaLnBrk="1" hangingPunct="1">
              <a:buFont typeface="Georgia" pitchFamily="18" charset="0"/>
              <a:buNone/>
              <a:defRPr/>
            </a:pPr>
            <a:r>
              <a:rPr dirty="0" smtClean="0">
                <a:latin typeface="Georgia" charset="0"/>
                <a:ea typeface="ＭＳ Ｐゴシック" charset="0"/>
                <a:cs typeface="ＭＳ Ｐゴシック" charset="0"/>
              </a:rPr>
              <a:t>2. </a:t>
            </a:r>
            <a:r>
              <a:rPr lang="cs-CZ" dirty="0" smtClean="0">
                <a:latin typeface="Georgia" charset="0"/>
                <a:ea typeface="ＭＳ Ｐゴシック" charset="0"/>
                <a:cs typeface="ＭＳ Ｐゴシック" charset="0"/>
              </a:rPr>
              <a:t>Stratovulkán</a:t>
            </a:r>
            <a:endParaRPr dirty="0" smtClean="0">
              <a:latin typeface="Georgia" charset="0"/>
              <a:ea typeface="ＭＳ Ｐゴシック" charset="0"/>
              <a:cs typeface="ＭＳ Ｐゴシック" charset="0"/>
            </a:endParaRPr>
          </a:p>
          <a:p>
            <a:pPr marL="0" indent="0" eaLnBrk="1" hangingPunct="1">
              <a:buFont typeface="Georgia" pitchFamily="18" charset="0"/>
              <a:buNone/>
              <a:defRPr/>
            </a:pPr>
            <a:r>
              <a:rPr dirty="0">
                <a:latin typeface="Georgia" charset="0"/>
                <a:ea typeface="ＭＳ Ｐゴシック" charset="0"/>
                <a:cs typeface="ＭＳ Ｐゴシック" charset="0"/>
              </a:rPr>
              <a:t>	</a:t>
            </a:r>
            <a:r>
              <a:rPr dirty="0" smtClean="0">
                <a:latin typeface="Georgia" charset="0"/>
                <a:ea typeface="ＭＳ Ｐゴシック" charset="0"/>
                <a:cs typeface="ＭＳ Ｐゴシック" charset="0"/>
              </a:rPr>
              <a:t>-</a:t>
            </a:r>
            <a:r>
              <a:rPr lang="cs-CZ" dirty="0" smtClean="0">
                <a:latin typeface="Georgia" charset="0"/>
                <a:ea typeface="ＭＳ Ｐゴシック" charset="0"/>
                <a:cs typeface="ＭＳ Ｐゴシック" charset="0"/>
              </a:rPr>
              <a:t>střídání vrstev lávy a popelu, explozivní</a:t>
            </a:r>
            <a:endParaRPr dirty="0" smtClean="0">
              <a:latin typeface="Georgia" charset="0"/>
              <a:ea typeface="ＭＳ Ｐゴシック" charset="0"/>
              <a:cs typeface="ＭＳ Ｐゴシック" charset="0"/>
            </a:endParaRPr>
          </a:p>
          <a:p>
            <a:pPr marL="0" indent="0" eaLnBrk="1" hangingPunct="1">
              <a:buFont typeface="Georgia" pitchFamily="18" charset="0"/>
              <a:buNone/>
              <a:defRPr/>
            </a:pPr>
            <a:r>
              <a:rPr dirty="0" smtClean="0">
                <a:latin typeface="Georgia" charset="0"/>
                <a:ea typeface="ＭＳ Ｐゴシック" charset="0"/>
                <a:cs typeface="ＭＳ Ｐゴシック" charset="0"/>
              </a:rPr>
              <a:t>3. </a:t>
            </a:r>
            <a:r>
              <a:rPr lang="cs-CZ" dirty="0" smtClean="0">
                <a:latin typeface="Georgia" charset="0"/>
                <a:ea typeface="ＭＳ Ｐゴシック" charset="0"/>
                <a:cs typeface="ＭＳ Ｐゴシック" charset="0"/>
              </a:rPr>
              <a:t>Sypaný kužel</a:t>
            </a:r>
            <a:endParaRPr dirty="0" smtClean="0">
              <a:latin typeface="Georgia" charset="0"/>
              <a:ea typeface="ＭＳ Ｐゴシック" charset="0"/>
              <a:cs typeface="ＭＳ Ｐゴシック" charset="0"/>
            </a:endParaRPr>
          </a:p>
          <a:p>
            <a:pPr marL="0" indent="0" eaLnBrk="1" hangingPunct="1">
              <a:buFont typeface="Georgia" pitchFamily="18" charset="0"/>
              <a:buNone/>
              <a:defRPr/>
            </a:pPr>
            <a:r>
              <a:rPr dirty="0">
                <a:latin typeface="Georgia" charset="0"/>
                <a:ea typeface="ＭＳ Ｐゴシック" charset="0"/>
                <a:cs typeface="ＭＳ Ｐゴシック" charset="0"/>
              </a:rPr>
              <a:t>	</a:t>
            </a:r>
            <a:r>
              <a:rPr dirty="0" smtClean="0">
                <a:latin typeface="Georgia" charset="0"/>
                <a:ea typeface="ＭＳ Ｐゴシック" charset="0"/>
                <a:cs typeface="ＭＳ Ｐゴシック" charset="0"/>
              </a:rPr>
              <a:t>- </a:t>
            </a:r>
            <a:r>
              <a:rPr lang="cs-CZ" dirty="0" smtClean="0">
                <a:latin typeface="Georgia" charset="0"/>
                <a:ea typeface="ＭＳ Ｐゴシック" charset="0"/>
                <a:cs typeface="ＭＳ Ｐゴシック" charset="0"/>
              </a:rPr>
              <a:t>popel a úlomky lávy, explozivní</a:t>
            </a:r>
            <a:endParaRPr dirty="0">
              <a:latin typeface="Georgia" charset="0"/>
              <a:ea typeface="ＭＳ Ｐゴシック" charset="0"/>
              <a:cs typeface="ＭＳ Ｐゴシック" charset="0"/>
            </a:endParaRPr>
          </a:p>
        </p:txBody>
      </p:sp>
      <p:sp>
        <p:nvSpPr>
          <p:cNvPr id="26628" name="Title 2"/>
          <p:cNvSpPr>
            <a:spLocks noGrp="1"/>
          </p:cNvSpPr>
          <p:nvPr>
            <p:ph type="ctrTitle"/>
          </p:nvPr>
        </p:nvSpPr>
        <p:spPr/>
        <p:txBody>
          <a:bodyPr/>
          <a:lstStyle/>
          <a:p>
            <a:pPr eaLnBrk="1" hangingPunct="1"/>
            <a:r>
              <a:rPr lang="cs-CZ" dirty="0" smtClean="0">
                <a:latin typeface="Georgia" charset="0"/>
              </a:rPr>
              <a:t>Závěry</a:t>
            </a:r>
            <a:r>
              <a:rPr lang="en-US" dirty="0">
                <a:latin typeface="Georgia" charset="0"/>
              </a:rPr>
              <a:t/>
            </a:r>
            <a:br>
              <a:rPr lang="en-US" dirty="0">
                <a:latin typeface="Georgia" charset="0"/>
              </a:rPr>
            </a:br>
            <a:endParaRPr lang="en-US" dirty="0">
              <a:latin typeface="Georgia"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idx="4294967295"/>
          </p:nvPr>
        </p:nvSpPr>
        <p:spPr>
          <a:xfrm>
            <a:off x="3041650" y="4665663"/>
            <a:ext cx="5867400" cy="1219200"/>
          </a:xfrm>
        </p:spPr>
        <p:txBody>
          <a:bodyPr anchor="t"/>
          <a:lstStyle/>
          <a:p>
            <a:pPr algn="l" eaLnBrk="1" hangingPunct="1"/>
            <a:r>
              <a:rPr lang="cs-CZ" sz="3200" b="1" dirty="0" smtClean="0">
                <a:solidFill>
                  <a:schemeClr val="tx2"/>
                </a:solidFill>
                <a:latin typeface="Georgia" charset="0"/>
              </a:rPr>
              <a:t>Štítová sopka</a:t>
            </a:r>
            <a:endParaRPr lang="en-US" sz="3200" b="1" dirty="0">
              <a:solidFill>
                <a:schemeClr val="tx2"/>
              </a:solidFill>
              <a:latin typeface="Georgia" charset="0"/>
            </a:endParaRPr>
          </a:p>
        </p:txBody>
      </p:sp>
      <p:sp>
        <p:nvSpPr>
          <p:cNvPr id="10242" name="Text Placeholder 3"/>
          <p:cNvSpPr>
            <a:spLocks noGrp="1"/>
          </p:cNvSpPr>
          <p:nvPr>
            <p:ph type="body" sz="half" idx="4294967295"/>
          </p:nvPr>
        </p:nvSpPr>
        <p:spPr>
          <a:xfrm>
            <a:off x="381000" y="990600"/>
            <a:ext cx="2438400" cy="5257800"/>
          </a:xfrm>
        </p:spPr>
        <p:txBody>
          <a:bodyPr/>
          <a:lstStyle/>
          <a:p>
            <a:pPr marL="0" indent="0" eaLnBrk="1" hangingPunct="1">
              <a:spcAft>
                <a:spcPts val="1000"/>
              </a:spcAft>
              <a:buFontTx/>
              <a:buNone/>
            </a:pPr>
            <a:r>
              <a:rPr lang="cs-CZ" sz="2000" u="sng" dirty="0" smtClean="0">
                <a:solidFill>
                  <a:schemeClr val="bg1"/>
                </a:solidFill>
                <a:latin typeface="Georgia" charset="0"/>
              </a:rPr>
              <a:t>Štítová sopka</a:t>
            </a:r>
            <a:endParaRPr lang="en-US" sz="2000" u="sng" dirty="0">
              <a:solidFill>
                <a:schemeClr val="bg1"/>
              </a:solidFill>
              <a:latin typeface="Georgia" charset="0"/>
            </a:endParaRPr>
          </a:p>
          <a:p>
            <a:pPr eaLnBrk="1" hangingPunct="1">
              <a:spcAft>
                <a:spcPts val="1000"/>
              </a:spcAft>
            </a:pPr>
            <a:r>
              <a:rPr lang="cs-CZ" sz="2000" dirty="0" smtClean="0">
                <a:solidFill>
                  <a:schemeClr val="bg1"/>
                </a:solidFill>
                <a:latin typeface="Georgia" charset="0"/>
              </a:rPr>
              <a:t>Jako štít vojáka </a:t>
            </a:r>
            <a:endParaRPr lang="en-US" altLang="ja-JP" sz="2000" dirty="0">
              <a:solidFill>
                <a:schemeClr val="bg1"/>
              </a:solidFill>
              <a:latin typeface="Georgia" charset="0"/>
            </a:endParaRPr>
          </a:p>
          <a:p>
            <a:pPr eaLnBrk="1" hangingPunct="1">
              <a:spcAft>
                <a:spcPts val="1000"/>
              </a:spcAft>
            </a:pPr>
            <a:r>
              <a:rPr lang="cs-CZ" sz="2000" dirty="0">
                <a:solidFill>
                  <a:schemeClr val="bg1"/>
                </a:solidFill>
                <a:latin typeface="Georgia" charset="0"/>
              </a:rPr>
              <a:t>Š</a:t>
            </a:r>
            <a:r>
              <a:rPr lang="cs-CZ" sz="2000" dirty="0" smtClean="0">
                <a:solidFill>
                  <a:schemeClr val="bg1"/>
                </a:solidFill>
                <a:latin typeface="Georgia" charset="0"/>
              </a:rPr>
              <a:t>iroká základna</a:t>
            </a:r>
            <a:r>
              <a:rPr lang="en-US" sz="2000" dirty="0" smtClean="0">
                <a:solidFill>
                  <a:schemeClr val="bg1"/>
                </a:solidFill>
                <a:latin typeface="Georgia" charset="0"/>
              </a:rPr>
              <a:t>, </a:t>
            </a:r>
            <a:r>
              <a:rPr lang="cs-CZ" sz="2000" dirty="0" smtClean="0">
                <a:solidFill>
                  <a:schemeClr val="bg1"/>
                </a:solidFill>
                <a:latin typeface="Georgia" charset="0"/>
              </a:rPr>
              <a:t>mírně ukloněné svahy</a:t>
            </a:r>
            <a:endParaRPr lang="en-US" sz="2000" dirty="0">
              <a:solidFill>
                <a:schemeClr val="bg1"/>
              </a:solidFill>
              <a:latin typeface="Georgia" charset="0"/>
            </a:endParaRPr>
          </a:p>
          <a:p>
            <a:pPr eaLnBrk="1" hangingPunct="1">
              <a:spcAft>
                <a:spcPts val="1000"/>
              </a:spcAft>
            </a:pPr>
            <a:r>
              <a:rPr lang="cs-CZ" sz="2000" dirty="0" smtClean="0">
                <a:solidFill>
                  <a:schemeClr val="bg1"/>
                </a:solidFill>
                <a:latin typeface="Georgia" charset="0"/>
              </a:rPr>
              <a:t>Vytváří vysoce pohyblivou lávu (málo viskózní)</a:t>
            </a:r>
            <a:endParaRPr lang="en-US" sz="2000" dirty="0">
              <a:solidFill>
                <a:schemeClr val="bg1"/>
              </a:solidFill>
              <a:latin typeface="Georgia" charset="0"/>
            </a:endParaRPr>
          </a:p>
          <a:p>
            <a:pPr eaLnBrk="1" hangingPunct="1">
              <a:spcAft>
                <a:spcPts val="1000"/>
              </a:spcAft>
            </a:pPr>
            <a:r>
              <a:rPr lang="cs-CZ" sz="2000" dirty="0" smtClean="0">
                <a:solidFill>
                  <a:schemeClr val="bg1"/>
                </a:solidFill>
                <a:latin typeface="Georgia" charset="0"/>
              </a:rPr>
              <a:t>Většinou neexplozivní sopky</a:t>
            </a:r>
            <a:endParaRPr lang="en-US" sz="2000" dirty="0">
              <a:solidFill>
                <a:schemeClr val="bg1"/>
              </a:solidFill>
              <a:latin typeface="Georgia" charset="0"/>
            </a:endParaRPr>
          </a:p>
          <a:p>
            <a:pPr marL="0" indent="0" eaLnBrk="1" hangingPunct="1">
              <a:spcAft>
                <a:spcPts val="1000"/>
              </a:spcAft>
              <a:buFont typeface="Wingdings" charset="0"/>
              <a:buNone/>
            </a:pPr>
            <a:endParaRPr lang="en-US" sz="1600" dirty="0">
              <a:latin typeface="Georgia" charset="0"/>
            </a:endParaRPr>
          </a:p>
        </p:txBody>
      </p:sp>
      <p:pic>
        <p:nvPicPr>
          <p:cNvPr id="10245" name="Picture 1" descr="Skjaldbreidur_Herbst_20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9750" y="947738"/>
            <a:ext cx="5653088" cy="348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idx="4294967295"/>
          </p:nvPr>
        </p:nvSpPr>
        <p:spPr>
          <a:xfrm>
            <a:off x="3109191" y="5472544"/>
            <a:ext cx="5867400" cy="697345"/>
          </a:xfrm>
        </p:spPr>
        <p:txBody>
          <a:bodyPr anchor="t"/>
          <a:lstStyle/>
          <a:p>
            <a:pPr eaLnBrk="1" hangingPunct="1"/>
            <a:r>
              <a:rPr lang="cs-CZ" sz="2400" b="1" dirty="0" smtClean="0">
                <a:solidFill>
                  <a:schemeClr val="tx2"/>
                </a:solidFill>
                <a:latin typeface="Georgia" charset="0"/>
              </a:rPr>
              <a:t>Stavba štítové sopky</a:t>
            </a:r>
            <a:endParaRPr lang="en-US" sz="2400" b="1" dirty="0">
              <a:solidFill>
                <a:schemeClr val="tx2"/>
              </a:solidFill>
              <a:latin typeface="Georgia" charset="0"/>
            </a:endParaRPr>
          </a:p>
        </p:txBody>
      </p:sp>
      <p:sp>
        <p:nvSpPr>
          <p:cNvPr id="12290" name="Text Placeholder 3"/>
          <p:cNvSpPr>
            <a:spLocks noGrp="1"/>
          </p:cNvSpPr>
          <p:nvPr>
            <p:ph type="body" sz="half" idx="4294967295"/>
          </p:nvPr>
        </p:nvSpPr>
        <p:spPr>
          <a:xfrm>
            <a:off x="381000" y="990600"/>
            <a:ext cx="2438400" cy="5257800"/>
          </a:xfrm>
        </p:spPr>
        <p:txBody>
          <a:bodyPr/>
          <a:lstStyle/>
          <a:p>
            <a:pPr marL="0" indent="0" eaLnBrk="1" hangingPunct="1">
              <a:spcAft>
                <a:spcPts val="1000"/>
              </a:spcAft>
              <a:buFontTx/>
              <a:buNone/>
            </a:pPr>
            <a:r>
              <a:rPr lang="cs-CZ" sz="2000" u="sng" dirty="0" smtClean="0">
                <a:solidFill>
                  <a:schemeClr val="bg1"/>
                </a:solidFill>
                <a:latin typeface="Georgia" charset="0"/>
              </a:rPr>
              <a:t>Štítová sopka</a:t>
            </a:r>
            <a:endParaRPr lang="en-US" sz="2000" u="sng" dirty="0">
              <a:solidFill>
                <a:schemeClr val="bg1"/>
              </a:solidFill>
              <a:latin typeface="Georgia" charset="0"/>
            </a:endParaRPr>
          </a:p>
          <a:p>
            <a:pPr eaLnBrk="1" hangingPunct="1">
              <a:spcAft>
                <a:spcPts val="1000"/>
              </a:spcAft>
            </a:pPr>
            <a:r>
              <a:rPr lang="cs-CZ" sz="2000" dirty="0" smtClean="0">
                <a:solidFill>
                  <a:schemeClr val="bg1"/>
                </a:solidFill>
                <a:latin typeface="Georgia" charset="0"/>
              </a:rPr>
              <a:t>Vrstvy ztuhlé lávy</a:t>
            </a:r>
            <a:endParaRPr lang="en-US" sz="2000" dirty="0">
              <a:solidFill>
                <a:schemeClr val="bg1"/>
              </a:solidFill>
              <a:latin typeface="Georgia" charset="0"/>
            </a:endParaRPr>
          </a:p>
          <a:p>
            <a:pPr eaLnBrk="1" hangingPunct="1">
              <a:spcAft>
                <a:spcPts val="1000"/>
              </a:spcAft>
            </a:pPr>
            <a:r>
              <a:rPr lang="cs-CZ" sz="2000" dirty="0" smtClean="0">
                <a:solidFill>
                  <a:schemeClr val="bg1"/>
                </a:solidFill>
                <a:latin typeface="Georgia" charset="0"/>
              </a:rPr>
              <a:t>Erupce mohou nastat na vrcholu sopky nebo z postranních trhlin</a:t>
            </a:r>
            <a:endParaRPr lang="en-US" sz="2000" dirty="0">
              <a:solidFill>
                <a:schemeClr val="bg1"/>
              </a:solidFill>
              <a:latin typeface="Georgia" charset="0"/>
            </a:endParaRPr>
          </a:p>
          <a:p>
            <a:pPr eaLnBrk="1" hangingPunct="1">
              <a:spcAft>
                <a:spcPts val="1000"/>
              </a:spcAft>
            </a:pPr>
            <a:r>
              <a:rPr lang="cs-CZ" sz="2000" dirty="0" smtClean="0">
                <a:solidFill>
                  <a:schemeClr val="bg1"/>
                </a:solidFill>
                <a:latin typeface="Georgia" charset="0"/>
              </a:rPr>
              <a:t>Největší vulkány na Zemi i ve sluneční soustavě</a:t>
            </a:r>
            <a:endParaRPr lang="cs-CZ" sz="2000" dirty="0">
              <a:solidFill>
                <a:schemeClr val="bg1"/>
              </a:solidFill>
              <a:latin typeface="Georgia" charset="0"/>
            </a:endParaRPr>
          </a:p>
          <a:p>
            <a:pPr lvl="1" eaLnBrk="1" hangingPunct="1">
              <a:spcAft>
                <a:spcPts val="1000"/>
              </a:spcAft>
            </a:pPr>
            <a:r>
              <a:rPr lang="en-US" sz="1500" dirty="0" smtClean="0">
                <a:solidFill>
                  <a:schemeClr val="bg1"/>
                </a:solidFill>
                <a:latin typeface="Georgia" charset="0"/>
              </a:rPr>
              <a:t>Mauna </a:t>
            </a:r>
            <a:r>
              <a:rPr lang="en-US" sz="1500" dirty="0">
                <a:solidFill>
                  <a:schemeClr val="bg1"/>
                </a:solidFill>
                <a:latin typeface="Georgia" charset="0"/>
              </a:rPr>
              <a:t>Loa, </a:t>
            </a:r>
            <a:r>
              <a:rPr lang="en-US" sz="1500" dirty="0" smtClean="0">
                <a:solidFill>
                  <a:schemeClr val="bg1"/>
                </a:solidFill>
                <a:latin typeface="Georgia" charset="0"/>
              </a:rPr>
              <a:t>Ha</a:t>
            </a:r>
            <a:r>
              <a:rPr lang="cs-CZ" sz="1500" dirty="0" smtClean="0">
                <a:solidFill>
                  <a:schemeClr val="bg1"/>
                </a:solidFill>
                <a:latin typeface="Georgia" charset="0"/>
              </a:rPr>
              <a:t>v</a:t>
            </a:r>
            <a:r>
              <a:rPr lang="en-US" sz="1500" dirty="0" smtClean="0">
                <a:solidFill>
                  <a:schemeClr val="bg1"/>
                </a:solidFill>
                <a:latin typeface="Georgia" charset="0"/>
              </a:rPr>
              <a:t>a</a:t>
            </a:r>
            <a:r>
              <a:rPr lang="cs-CZ" sz="1500" dirty="0" smtClean="0">
                <a:solidFill>
                  <a:schemeClr val="bg1"/>
                </a:solidFill>
                <a:latin typeface="Georgia" charset="0"/>
              </a:rPr>
              <a:t>j</a:t>
            </a:r>
            <a:r>
              <a:rPr lang="en-US" sz="1500" dirty="0" smtClean="0">
                <a:solidFill>
                  <a:schemeClr val="bg1"/>
                </a:solidFill>
                <a:latin typeface="Georgia" charset="0"/>
              </a:rPr>
              <a:t>: </a:t>
            </a:r>
            <a:r>
              <a:rPr lang="en-US" sz="1500" dirty="0">
                <a:solidFill>
                  <a:schemeClr val="bg1"/>
                </a:solidFill>
                <a:latin typeface="Georgia" charset="0"/>
              </a:rPr>
              <a:t>300 km </a:t>
            </a:r>
            <a:r>
              <a:rPr lang="cs-CZ" sz="1500" dirty="0" smtClean="0">
                <a:solidFill>
                  <a:schemeClr val="bg1"/>
                </a:solidFill>
                <a:latin typeface="Georgia" charset="0"/>
              </a:rPr>
              <a:t>široká základna </a:t>
            </a:r>
            <a:r>
              <a:rPr lang="en-US" altLang="ja-JP" sz="1500" dirty="0" smtClean="0">
                <a:solidFill>
                  <a:schemeClr val="bg1"/>
                </a:solidFill>
                <a:latin typeface="Georgia" charset="0"/>
              </a:rPr>
              <a:t>(</a:t>
            </a:r>
            <a:r>
              <a:rPr lang="cs-CZ" altLang="ja-JP" sz="1500" dirty="0" smtClean="0">
                <a:solidFill>
                  <a:schemeClr val="bg1"/>
                </a:solidFill>
                <a:latin typeface="Georgia" charset="0"/>
              </a:rPr>
              <a:t>na mořském dně</a:t>
            </a:r>
            <a:r>
              <a:rPr lang="en-US" altLang="ja-JP" sz="1500" dirty="0" smtClean="0">
                <a:solidFill>
                  <a:schemeClr val="bg1"/>
                </a:solidFill>
                <a:latin typeface="Georgia" charset="0"/>
              </a:rPr>
              <a:t>)</a:t>
            </a:r>
            <a:endParaRPr lang="en-US" sz="1500" dirty="0">
              <a:solidFill>
                <a:schemeClr val="bg1"/>
              </a:solidFill>
              <a:latin typeface="Georgia" charset="0"/>
            </a:endParaRPr>
          </a:p>
        </p:txBody>
      </p:sp>
      <p:pic>
        <p:nvPicPr>
          <p:cNvPr id="1026" name="Picture 2" descr="https://upload.wikimedia.org/wikipedia/commons/thumb/9/90/Hawaiian_Eruption-blank.svg/800px-Hawaiian_Eruption-blank.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736" y="143162"/>
            <a:ext cx="4936837" cy="493683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Přímá spojnice 4"/>
          <p:cNvCxnSpPr/>
          <p:nvPr/>
        </p:nvCxnSpPr>
        <p:spPr>
          <a:xfrm>
            <a:off x="5716154" y="3934691"/>
            <a:ext cx="0" cy="526473"/>
          </a:xfrm>
          <a:prstGeom prst="line">
            <a:avLst/>
          </a:prstGeom>
        </p:spPr>
        <p:style>
          <a:lnRef idx="3">
            <a:schemeClr val="dk1"/>
          </a:lnRef>
          <a:fillRef idx="0">
            <a:schemeClr val="dk1"/>
          </a:fillRef>
          <a:effectRef idx="2">
            <a:schemeClr val="dk1"/>
          </a:effectRef>
          <a:fontRef idx="minor">
            <a:schemeClr val="tx1"/>
          </a:fontRef>
        </p:style>
      </p:cxnSp>
      <p:sp>
        <p:nvSpPr>
          <p:cNvPr id="6" name="TextovéPole 5"/>
          <p:cNvSpPr txBox="1"/>
          <p:nvPr/>
        </p:nvSpPr>
        <p:spPr>
          <a:xfrm>
            <a:off x="4795981" y="4585915"/>
            <a:ext cx="2050473" cy="369332"/>
          </a:xfrm>
          <a:prstGeom prst="rect">
            <a:avLst/>
          </a:prstGeom>
          <a:noFill/>
        </p:spPr>
        <p:txBody>
          <a:bodyPr wrap="square" rtlCol="0">
            <a:spAutoFit/>
          </a:bodyPr>
          <a:lstStyle/>
          <a:p>
            <a:r>
              <a:rPr lang="cs-CZ" sz="1800" b="0" dirty="0" smtClean="0"/>
              <a:t>magmatický krb</a:t>
            </a:r>
            <a:endParaRPr lang="cs-CZ" sz="1800" b="0" dirty="0"/>
          </a:p>
        </p:txBody>
      </p:sp>
      <p:cxnSp>
        <p:nvCxnSpPr>
          <p:cNvPr id="13" name="Přímá spojnice 12"/>
          <p:cNvCxnSpPr/>
          <p:nvPr/>
        </p:nvCxnSpPr>
        <p:spPr>
          <a:xfrm>
            <a:off x="4475018" y="2045884"/>
            <a:ext cx="919017" cy="488510"/>
          </a:xfrm>
          <a:prstGeom prst="line">
            <a:avLst/>
          </a:prstGeom>
        </p:spPr>
        <p:style>
          <a:lnRef idx="3">
            <a:schemeClr val="dk1"/>
          </a:lnRef>
          <a:fillRef idx="0">
            <a:schemeClr val="dk1"/>
          </a:fillRef>
          <a:effectRef idx="2">
            <a:schemeClr val="dk1"/>
          </a:effectRef>
          <a:fontRef idx="minor">
            <a:schemeClr val="tx1"/>
          </a:fontRef>
        </p:style>
      </p:cxnSp>
      <p:sp>
        <p:nvSpPr>
          <p:cNvPr id="15" name="TextovéPole 14"/>
          <p:cNvSpPr txBox="1"/>
          <p:nvPr/>
        </p:nvSpPr>
        <p:spPr>
          <a:xfrm>
            <a:off x="3807692" y="1672025"/>
            <a:ext cx="906317" cy="369332"/>
          </a:xfrm>
          <a:prstGeom prst="rect">
            <a:avLst/>
          </a:prstGeom>
          <a:noFill/>
        </p:spPr>
        <p:txBody>
          <a:bodyPr wrap="square" rtlCol="0">
            <a:spAutoFit/>
          </a:bodyPr>
          <a:lstStyle/>
          <a:p>
            <a:r>
              <a:rPr lang="cs-CZ" sz="1800" b="0" dirty="0" smtClean="0"/>
              <a:t>kráter</a:t>
            </a:r>
            <a:endParaRPr lang="cs-CZ" sz="1800" b="0" dirty="0"/>
          </a:p>
        </p:txBody>
      </p:sp>
      <p:cxnSp>
        <p:nvCxnSpPr>
          <p:cNvPr id="17" name="Přímá spojnice 16"/>
          <p:cNvCxnSpPr/>
          <p:nvPr/>
        </p:nvCxnSpPr>
        <p:spPr>
          <a:xfrm flipH="1">
            <a:off x="4260850" y="3386364"/>
            <a:ext cx="1435102" cy="1568883"/>
          </a:xfrm>
          <a:prstGeom prst="line">
            <a:avLst/>
          </a:prstGeom>
        </p:spPr>
        <p:style>
          <a:lnRef idx="3">
            <a:schemeClr val="dk1"/>
          </a:lnRef>
          <a:fillRef idx="0">
            <a:schemeClr val="dk1"/>
          </a:fillRef>
          <a:effectRef idx="2">
            <a:schemeClr val="dk1"/>
          </a:effectRef>
          <a:fontRef idx="minor">
            <a:schemeClr val="tx1"/>
          </a:fontRef>
        </p:style>
      </p:cxnSp>
      <p:sp>
        <p:nvSpPr>
          <p:cNvPr id="21" name="TextovéPole 20"/>
          <p:cNvSpPr txBox="1"/>
          <p:nvPr/>
        </p:nvSpPr>
        <p:spPr>
          <a:xfrm>
            <a:off x="3354531" y="4951986"/>
            <a:ext cx="2050473" cy="369332"/>
          </a:xfrm>
          <a:prstGeom prst="rect">
            <a:avLst/>
          </a:prstGeom>
          <a:noFill/>
        </p:spPr>
        <p:txBody>
          <a:bodyPr wrap="square" rtlCol="0">
            <a:spAutoFit/>
          </a:bodyPr>
          <a:lstStyle/>
          <a:p>
            <a:r>
              <a:rPr lang="cs-CZ" sz="1800" b="0" dirty="0"/>
              <a:t>s</a:t>
            </a:r>
            <a:r>
              <a:rPr lang="cs-CZ" sz="1800" b="0" dirty="0" smtClean="0"/>
              <a:t>opečný komín</a:t>
            </a:r>
            <a:endParaRPr lang="cs-CZ" sz="1800" b="0" dirty="0"/>
          </a:p>
        </p:txBody>
      </p:sp>
      <p:cxnSp>
        <p:nvCxnSpPr>
          <p:cNvPr id="22" name="Přímá spojnice 21"/>
          <p:cNvCxnSpPr/>
          <p:nvPr/>
        </p:nvCxnSpPr>
        <p:spPr>
          <a:xfrm flipH="1">
            <a:off x="5731742" y="2045884"/>
            <a:ext cx="889575" cy="808965"/>
          </a:xfrm>
          <a:prstGeom prst="line">
            <a:avLst/>
          </a:prstGeom>
        </p:spPr>
        <p:style>
          <a:lnRef idx="3">
            <a:schemeClr val="dk1"/>
          </a:lnRef>
          <a:fillRef idx="0">
            <a:schemeClr val="dk1"/>
          </a:fillRef>
          <a:effectRef idx="2">
            <a:schemeClr val="dk1"/>
          </a:effectRef>
          <a:fontRef idx="minor">
            <a:schemeClr val="tx1"/>
          </a:fontRef>
        </p:style>
      </p:cxnSp>
      <p:sp>
        <p:nvSpPr>
          <p:cNvPr id="25" name="TextovéPole 24"/>
          <p:cNvSpPr txBox="1"/>
          <p:nvPr/>
        </p:nvSpPr>
        <p:spPr>
          <a:xfrm>
            <a:off x="6650181" y="1824425"/>
            <a:ext cx="1648692" cy="369332"/>
          </a:xfrm>
          <a:prstGeom prst="rect">
            <a:avLst/>
          </a:prstGeom>
          <a:noFill/>
        </p:spPr>
        <p:txBody>
          <a:bodyPr wrap="square" rtlCol="0">
            <a:spAutoFit/>
          </a:bodyPr>
          <a:lstStyle/>
          <a:p>
            <a:r>
              <a:rPr lang="cs-CZ" sz="1800" b="0" dirty="0"/>
              <a:t>l</a:t>
            </a:r>
            <a:r>
              <a:rPr lang="cs-CZ" sz="1800" b="0" dirty="0" smtClean="0"/>
              <a:t>ávové jezero</a:t>
            </a:r>
            <a:endParaRPr lang="cs-CZ" sz="1800" b="0" dirty="0"/>
          </a:p>
        </p:txBody>
      </p:sp>
      <p:cxnSp>
        <p:nvCxnSpPr>
          <p:cNvPr id="26" name="Přímá spojnice 25"/>
          <p:cNvCxnSpPr/>
          <p:nvPr/>
        </p:nvCxnSpPr>
        <p:spPr>
          <a:xfrm>
            <a:off x="4475018" y="1207686"/>
            <a:ext cx="1220934" cy="275491"/>
          </a:xfrm>
          <a:prstGeom prst="line">
            <a:avLst/>
          </a:prstGeom>
        </p:spPr>
        <p:style>
          <a:lnRef idx="3">
            <a:schemeClr val="dk1"/>
          </a:lnRef>
          <a:fillRef idx="0">
            <a:schemeClr val="dk1"/>
          </a:fillRef>
          <a:effectRef idx="2">
            <a:schemeClr val="dk1"/>
          </a:effectRef>
          <a:fontRef idx="minor">
            <a:schemeClr val="tx1"/>
          </a:fontRef>
        </p:style>
      </p:cxnSp>
      <p:sp>
        <p:nvSpPr>
          <p:cNvPr id="28" name="TextovéPole 27"/>
          <p:cNvSpPr txBox="1"/>
          <p:nvPr/>
        </p:nvSpPr>
        <p:spPr>
          <a:xfrm>
            <a:off x="2983346" y="832319"/>
            <a:ext cx="2004290" cy="646331"/>
          </a:xfrm>
          <a:prstGeom prst="rect">
            <a:avLst/>
          </a:prstGeom>
          <a:noFill/>
        </p:spPr>
        <p:txBody>
          <a:bodyPr wrap="square" rtlCol="0">
            <a:spAutoFit/>
          </a:bodyPr>
          <a:lstStyle/>
          <a:p>
            <a:r>
              <a:rPr lang="cs-CZ" sz="1800" b="0" dirty="0"/>
              <a:t>m</a:t>
            </a:r>
            <a:r>
              <a:rPr lang="cs-CZ" sz="1800" b="0" dirty="0" smtClean="0"/>
              <a:t>rak sopečného popelu</a:t>
            </a:r>
            <a:endParaRPr lang="cs-CZ" sz="1800" b="0" dirty="0"/>
          </a:p>
        </p:txBody>
      </p:sp>
      <p:cxnSp>
        <p:nvCxnSpPr>
          <p:cNvPr id="30" name="Přímá spojnice 29"/>
          <p:cNvCxnSpPr/>
          <p:nvPr/>
        </p:nvCxnSpPr>
        <p:spPr>
          <a:xfrm flipH="1">
            <a:off x="7183006" y="2854849"/>
            <a:ext cx="583042" cy="376986"/>
          </a:xfrm>
          <a:prstGeom prst="line">
            <a:avLst/>
          </a:prstGeom>
        </p:spPr>
        <p:style>
          <a:lnRef idx="3">
            <a:schemeClr val="dk1"/>
          </a:lnRef>
          <a:fillRef idx="0">
            <a:schemeClr val="dk1"/>
          </a:fillRef>
          <a:effectRef idx="2">
            <a:schemeClr val="dk1"/>
          </a:effectRef>
          <a:fontRef idx="minor">
            <a:schemeClr val="tx1"/>
          </a:fontRef>
        </p:style>
      </p:cxnSp>
      <p:sp>
        <p:nvSpPr>
          <p:cNvPr id="33" name="TextovéPole 32"/>
          <p:cNvSpPr txBox="1"/>
          <p:nvPr/>
        </p:nvSpPr>
        <p:spPr>
          <a:xfrm>
            <a:off x="7529081" y="2453251"/>
            <a:ext cx="1648692" cy="369332"/>
          </a:xfrm>
          <a:prstGeom prst="rect">
            <a:avLst/>
          </a:prstGeom>
          <a:noFill/>
        </p:spPr>
        <p:txBody>
          <a:bodyPr wrap="square" rtlCol="0">
            <a:spAutoFit/>
          </a:bodyPr>
          <a:lstStyle/>
          <a:p>
            <a:r>
              <a:rPr lang="cs-CZ" sz="1800" b="0" dirty="0"/>
              <a:t>l</a:t>
            </a:r>
            <a:r>
              <a:rPr lang="cs-CZ" sz="1800" b="0" dirty="0" smtClean="0"/>
              <a:t>ávový proud</a:t>
            </a:r>
            <a:endParaRPr lang="cs-CZ" sz="1800" b="0" dirty="0"/>
          </a:p>
        </p:txBody>
      </p:sp>
      <p:cxnSp>
        <p:nvCxnSpPr>
          <p:cNvPr id="34" name="Přímá spojnice 33"/>
          <p:cNvCxnSpPr/>
          <p:nvPr/>
        </p:nvCxnSpPr>
        <p:spPr>
          <a:xfrm>
            <a:off x="7183006" y="4091644"/>
            <a:ext cx="689839" cy="309481"/>
          </a:xfrm>
          <a:prstGeom prst="line">
            <a:avLst/>
          </a:prstGeom>
        </p:spPr>
        <p:style>
          <a:lnRef idx="3">
            <a:schemeClr val="dk1"/>
          </a:lnRef>
          <a:fillRef idx="0">
            <a:schemeClr val="dk1"/>
          </a:fillRef>
          <a:effectRef idx="2">
            <a:schemeClr val="dk1"/>
          </a:effectRef>
          <a:fontRef idx="minor">
            <a:schemeClr val="tx1"/>
          </a:fontRef>
        </p:style>
      </p:cxnSp>
      <p:sp>
        <p:nvSpPr>
          <p:cNvPr id="35" name="TextovéPole 34"/>
          <p:cNvSpPr txBox="1"/>
          <p:nvPr/>
        </p:nvSpPr>
        <p:spPr>
          <a:xfrm>
            <a:off x="7527925" y="4394460"/>
            <a:ext cx="1480412" cy="646331"/>
          </a:xfrm>
          <a:prstGeom prst="rect">
            <a:avLst/>
          </a:prstGeom>
          <a:noFill/>
        </p:spPr>
        <p:txBody>
          <a:bodyPr wrap="square" rtlCol="0">
            <a:spAutoFit/>
          </a:bodyPr>
          <a:lstStyle/>
          <a:p>
            <a:r>
              <a:rPr lang="cs-CZ" sz="1800" b="0" dirty="0" smtClean="0"/>
              <a:t>geologické</a:t>
            </a:r>
            <a:br>
              <a:rPr lang="cs-CZ" sz="1800" b="0" dirty="0" smtClean="0"/>
            </a:br>
            <a:r>
              <a:rPr lang="cs-CZ" sz="1800" b="0" dirty="0" smtClean="0"/>
              <a:t>vrstvy</a:t>
            </a:r>
            <a:endParaRPr lang="cs-CZ" sz="1800" b="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a:xfrm>
            <a:off x="3048000" y="4414981"/>
            <a:ext cx="5867400" cy="1219200"/>
          </a:xfrm>
        </p:spPr>
        <p:txBody>
          <a:bodyPr anchor="t"/>
          <a:lstStyle/>
          <a:p>
            <a:pPr algn="l" eaLnBrk="1" hangingPunct="1"/>
            <a:r>
              <a:rPr lang="en-US" sz="2400" b="1" dirty="0">
                <a:solidFill>
                  <a:schemeClr val="tx2"/>
                </a:solidFill>
                <a:latin typeface="Georgia" charset="0"/>
              </a:rPr>
              <a:t>Lava </a:t>
            </a:r>
            <a:r>
              <a:rPr lang="cs-CZ" sz="2400" b="1" dirty="0" smtClean="0">
                <a:solidFill>
                  <a:schemeClr val="tx2"/>
                </a:solidFill>
                <a:latin typeface="Georgia" charset="0"/>
              </a:rPr>
              <a:t>ze sopky</a:t>
            </a:r>
            <a:r>
              <a:rPr lang="en-US" sz="2400" b="1" dirty="0" smtClean="0">
                <a:solidFill>
                  <a:schemeClr val="tx2"/>
                </a:solidFill>
                <a:latin typeface="Georgia" charset="0"/>
              </a:rPr>
              <a:t> </a:t>
            </a:r>
            <a:r>
              <a:rPr lang="en-US" sz="2400" b="1" dirty="0">
                <a:solidFill>
                  <a:schemeClr val="tx2"/>
                </a:solidFill>
                <a:latin typeface="Georgia" charset="0"/>
              </a:rPr>
              <a:t>Kilauea, </a:t>
            </a:r>
            <a:r>
              <a:rPr lang="cs-CZ" sz="2400" b="1" dirty="0" smtClean="0">
                <a:solidFill>
                  <a:schemeClr val="tx2"/>
                </a:solidFill>
                <a:latin typeface="Georgia" charset="0"/>
              </a:rPr>
              <a:t>Havaj</a:t>
            </a:r>
            <a:endParaRPr lang="en-US" sz="2400" b="1" dirty="0">
              <a:solidFill>
                <a:schemeClr val="tx2"/>
              </a:solidFill>
              <a:latin typeface="Georgia" charset="0"/>
            </a:endParaRPr>
          </a:p>
        </p:txBody>
      </p:sp>
      <p:sp>
        <p:nvSpPr>
          <p:cNvPr id="14338" name="Text Placeholder 3"/>
          <p:cNvSpPr>
            <a:spLocks noGrp="1"/>
          </p:cNvSpPr>
          <p:nvPr>
            <p:ph type="body" sz="half" idx="4294967295"/>
          </p:nvPr>
        </p:nvSpPr>
        <p:spPr>
          <a:xfrm>
            <a:off x="381000" y="990600"/>
            <a:ext cx="2438400" cy="5257800"/>
          </a:xfrm>
        </p:spPr>
        <p:txBody>
          <a:bodyPr/>
          <a:lstStyle/>
          <a:p>
            <a:pPr marL="0" indent="0" eaLnBrk="1" hangingPunct="1">
              <a:spcAft>
                <a:spcPts val="1000"/>
              </a:spcAft>
              <a:buFontTx/>
              <a:buNone/>
            </a:pPr>
            <a:endParaRPr lang="en-US" sz="1600">
              <a:latin typeface="Georgia" charset="0"/>
            </a:endParaRPr>
          </a:p>
        </p:txBody>
      </p:sp>
      <p:pic>
        <p:nvPicPr>
          <p:cNvPr id="2" name="5hE2DZdl0IA"/>
          <p:cNvPicPr>
            <a:picLocks noRot="1" noChangeAspect="1"/>
          </p:cNvPicPr>
          <p:nvPr>
            <a:videoFile r:link="rId1"/>
          </p:nvPr>
        </p:nvPicPr>
        <p:blipFill>
          <a:blip r:embed="rId4"/>
          <a:stretch>
            <a:fillRect/>
          </a:stretch>
        </p:blipFill>
        <p:spPr>
          <a:xfrm>
            <a:off x="3048000" y="989409"/>
            <a:ext cx="5861050" cy="329684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a:xfrm>
            <a:off x="3041650" y="4448175"/>
            <a:ext cx="5867400" cy="1219200"/>
          </a:xfrm>
        </p:spPr>
        <p:txBody>
          <a:bodyPr anchor="t"/>
          <a:lstStyle/>
          <a:p>
            <a:pPr algn="l" eaLnBrk="1" hangingPunct="1"/>
            <a:r>
              <a:rPr lang="cs-CZ" sz="2400" b="1" dirty="0" smtClean="0">
                <a:solidFill>
                  <a:schemeClr val="tx2"/>
                </a:solidFill>
                <a:latin typeface="Georgia" charset="0"/>
              </a:rPr>
              <a:t>Video erupce sopky </a:t>
            </a:r>
            <a:r>
              <a:rPr lang="en-US" sz="2400" b="1" dirty="0" smtClean="0">
                <a:solidFill>
                  <a:schemeClr val="tx2"/>
                </a:solidFill>
                <a:latin typeface="Georgia" charset="0"/>
              </a:rPr>
              <a:t>Kilauea</a:t>
            </a:r>
            <a:r>
              <a:rPr lang="cs-CZ" sz="2400" b="1" dirty="0" smtClean="0">
                <a:solidFill>
                  <a:schemeClr val="tx2"/>
                </a:solidFill>
                <a:latin typeface="Georgia" charset="0"/>
              </a:rPr>
              <a:t> z </a:t>
            </a:r>
            <a:r>
              <a:rPr lang="cs-CZ" sz="2400" b="1" dirty="0" err="1" smtClean="0">
                <a:solidFill>
                  <a:schemeClr val="tx2"/>
                </a:solidFill>
                <a:latin typeface="Georgia" charset="0"/>
              </a:rPr>
              <a:t>dronu</a:t>
            </a:r>
            <a:endParaRPr lang="en-US" sz="2400" b="1" dirty="0">
              <a:solidFill>
                <a:schemeClr val="tx2"/>
              </a:solidFill>
              <a:latin typeface="Georgia" charset="0"/>
            </a:endParaRPr>
          </a:p>
        </p:txBody>
      </p:sp>
      <p:sp>
        <p:nvSpPr>
          <p:cNvPr id="16386" name="Text Placeholder 3"/>
          <p:cNvSpPr>
            <a:spLocks noGrp="1"/>
          </p:cNvSpPr>
          <p:nvPr>
            <p:ph type="body" sz="half" idx="4294967295"/>
          </p:nvPr>
        </p:nvSpPr>
        <p:spPr>
          <a:xfrm>
            <a:off x="381000" y="990600"/>
            <a:ext cx="2438400" cy="5257800"/>
          </a:xfrm>
        </p:spPr>
        <p:txBody>
          <a:bodyPr/>
          <a:lstStyle/>
          <a:p>
            <a:pPr marL="0" indent="0" eaLnBrk="1" hangingPunct="1">
              <a:spcAft>
                <a:spcPts val="1000"/>
              </a:spcAft>
              <a:buFontTx/>
              <a:buNone/>
            </a:pPr>
            <a:endParaRPr lang="en-US" sz="1600">
              <a:latin typeface="Georgia" charset="0"/>
            </a:endParaRPr>
          </a:p>
        </p:txBody>
      </p:sp>
      <p:sp>
        <p:nvSpPr>
          <p:cNvPr id="16387" name="Date Placeholder 6"/>
          <p:cNvSpPr txBox="1">
            <a:spLocks noGrp="1"/>
          </p:cNvSpPr>
          <p:nvPr/>
        </p:nvSpPr>
        <p:spPr bwMode="auto">
          <a:xfrm>
            <a:off x="5788025" y="6405563"/>
            <a:ext cx="30448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r>
              <a:rPr lang="en-US" sz="1400">
                <a:solidFill>
                  <a:srgbClr val="FFFFFF"/>
                </a:solidFill>
                <a:latin typeface="Georgia" charset="0"/>
              </a:rPr>
              <a:t>Scripps Classroom Connection</a:t>
            </a:r>
          </a:p>
        </p:txBody>
      </p:sp>
      <p:sp>
        <p:nvSpPr>
          <p:cNvPr id="16388" name="Footer Placeholder 5"/>
          <p:cNvSpPr txBox="1">
            <a:spLocks noGrp="1"/>
          </p:cNvSpPr>
          <p:nvPr/>
        </p:nvSpPr>
        <p:spPr bwMode="auto">
          <a:xfrm>
            <a:off x="301625" y="6410325"/>
            <a:ext cx="35845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200">
                <a:solidFill>
                  <a:srgbClr val="FFFFFF"/>
                </a:solidFill>
                <a:latin typeface="Georgia" charset="0"/>
              </a:rPr>
              <a:t>http://earthref.org/SCC</a:t>
            </a:r>
          </a:p>
        </p:txBody>
      </p:sp>
      <p:pic>
        <p:nvPicPr>
          <p:cNvPr id="2" name="c-7g0Y-0OLc"/>
          <p:cNvPicPr>
            <a:picLocks noRot="1" noChangeAspect="1"/>
          </p:cNvPicPr>
          <p:nvPr>
            <a:videoFile r:link="rId1"/>
          </p:nvPr>
        </p:nvPicPr>
        <p:blipFill>
          <a:blip r:embed="rId4"/>
          <a:stretch>
            <a:fillRect/>
          </a:stretch>
        </p:blipFill>
        <p:spPr>
          <a:xfrm>
            <a:off x="3048000" y="1032272"/>
            <a:ext cx="5784850" cy="325397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a:xfrm>
            <a:off x="3041650" y="4964113"/>
            <a:ext cx="5867400" cy="1219200"/>
          </a:xfrm>
        </p:spPr>
        <p:txBody>
          <a:bodyPr anchor="t"/>
          <a:lstStyle/>
          <a:p>
            <a:pPr algn="l" eaLnBrk="1" hangingPunct="1"/>
            <a:r>
              <a:rPr lang="cs-CZ" sz="2400" b="1" dirty="0" smtClean="0">
                <a:solidFill>
                  <a:schemeClr val="tx2"/>
                </a:solidFill>
                <a:latin typeface="Georgia" charset="0"/>
              </a:rPr>
              <a:t>Stratovulkán</a:t>
            </a:r>
            <a:endParaRPr lang="en-US" sz="2400" b="1" dirty="0">
              <a:solidFill>
                <a:schemeClr val="tx2"/>
              </a:solidFill>
              <a:latin typeface="Georgia" charset="0"/>
            </a:endParaRPr>
          </a:p>
        </p:txBody>
      </p:sp>
      <p:sp>
        <p:nvSpPr>
          <p:cNvPr id="18434" name="Text Placeholder 3"/>
          <p:cNvSpPr>
            <a:spLocks noGrp="1"/>
          </p:cNvSpPr>
          <p:nvPr>
            <p:ph type="body" sz="half" idx="4294967295"/>
          </p:nvPr>
        </p:nvSpPr>
        <p:spPr>
          <a:xfrm>
            <a:off x="381000" y="990600"/>
            <a:ext cx="2438400" cy="5257800"/>
          </a:xfrm>
        </p:spPr>
        <p:txBody>
          <a:bodyPr/>
          <a:lstStyle/>
          <a:p>
            <a:pPr marL="0" indent="0" eaLnBrk="1" hangingPunct="1">
              <a:spcAft>
                <a:spcPts val="1000"/>
              </a:spcAft>
              <a:buFontTx/>
              <a:buNone/>
            </a:pPr>
            <a:r>
              <a:rPr lang="cs-CZ" sz="2000" u="sng" dirty="0" smtClean="0">
                <a:solidFill>
                  <a:schemeClr val="bg1"/>
                </a:solidFill>
                <a:latin typeface="Georgia" charset="0"/>
              </a:rPr>
              <a:t>Stratovulkán</a:t>
            </a:r>
            <a:endParaRPr lang="en-US" sz="2000" u="sng" dirty="0">
              <a:solidFill>
                <a:schemeClr val="bg1"/>
              </a:solidFill>
              <a:latin typeface="Georgia" charset="0"/>
            </a:endParaRPr>
          </a:p>
          <a:p>
            <a:pPr eaLnBrk="1" hangingPunct="1">
              <a:spcAft>
                <a:spcPts val="1000"/>
              </a:spcAft>
            </a:pPr>
            <a:r>
              <a:rPr lang="cs-CZ" sz="2000" dirty="0" smtClean="0">
                <a:solidFill>
                  <a:schemeClr val="bg1"/>
                </a:solidFill>
                <a:latin typeface="Georgia" charset="0"/>
              </a:rPr>
              <a:t>Klasický vzhled sopky</a:t>
            </a:r>
            <a:endParaRPr lang="en-US" sz="2000" dirty="0">
              <a:solidFill>
                <a:schemeClr val="bg1"/>
              </a:solidFill>
              <a:latin typeface="Georgia" charset="0"/>
            </a:endParaRPr>
          </a:p>
          <a:p>
            <a:pPr eaLnBrk="1" hangingPunct="1">
              <a:spcAft>
                <a:spcPts val="1000"/>
              </a:spcAft>
            </a:pPr>
            <a:r>
              <a:rPr lang="cs-CZ" sz="2000" dirty="0" smtClean="0">
                <a:solidFill>
                  <a:schemeClr val="bg1"/>
                </a:solidFill>
                <a:latin typeface="Georgia" charset="0"/>
              </a:rPr>
              <a:t>Mírný svah na bázi, příkrý svah na vrcholu </a:t>
            </a:r>
          </a:p>
          <a:p>
            <a:pPr eaLnBrk="1" hangingPunct="1">
              <a:spcAft>
                <a:spcPts val="1000"/>
              </a:spcAft>
            </a:pPr>
            <a:r>
              <a:rPr lang="cs-CZ" sz="2000" dirty="0" smtClean="0">
                <a:solidFill>
                  <a:schemeClr val="bg1"/>
                </a:solidFill>
                <a:latin typeface="Georgia" charset="0"/>
              </a:rPr>
              <a:t>Střídání vrstev lávy a sopečného popelu</a:t>
            </a:r>
            <a:endParaRPr lang="en-US" sz="2000" dirty="0">
              <a:solidFill>
                <a:schemeClr val="bg1"/>
              </a:solidFill>
              <a:latin typeface="Georgia" charset="0"/>
            </a:endParaRPr>
          </a:p>
          <a:p>
            <a:pPr eaLnBrk="1" hangingPunct="1">
              <a:spcAft>
                <a:spcPts val="1000"/>
              </a:spcAft>
            </a:pPr>
            <a:r>
              <a:rPr lang="cs-CZ" sz="2000" dirty="0">
                <a:solidFill>
                  <a:schemeClr val="bg1"/>
                </a:solidFill>
                <a:latin typeface="Georgia" charset="0"/>
              </a:rPr>
              <a:t>E</a:t>
            </a:r>
            <a:r>
              <a:rPr lang="cs-CZ" sz="2000" dirty="0" smtClean="0">
                <a:solidFill>
                  <a:schemeClr val="bg1"/>
                </a:solidFill>
                <a:latin typeface="Georgia" charset="0"/>
              </a:rPr>
              <a:t>xplozivní</a:t>
            </a:r>
            <a:endParaRPr lang="en-US" sz="2000" dirty="0">
              <a:solidFill>
                <a:schemeClr val="bg1"/>
              </a:solidFill>
              <a:latin typeface="Georgia" charset="0"/>
            </a:endParaRPr>
          </a:p>
        </p:txBody>
      </p:sp>
      <p:pic>
        <p:nvPicPr>
          <p:cNvPr id="18437" name="Picture 1" descr="800px-FujiSunriseKawaguchiko2025W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7850" y="762000"/>
            <a:ext cx="5602288" cy="420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a:xfrm>
            <a:off x="3041650" y="5638800"/>
            <a:ext cx="5867400" cy="766763"/>
          </a:xfrm>
        </p:spPr>
        <p:txBody>
          <a:bodyPr anchor="t"/>
          <a:lstStyle/>
          <a:p>
            <a:pPr algn="l" eaLnBrk="1" hangingPunct="1"/>
            <a:r>
              <a:rPr lang="en-US" sz="2400" b="1" dirty="0">
                <a:solidFill>
                  <a:schemeClr val="tx2"/>
                </a:solidFill>
                <a:latin typeface="Georgia" charset="0"/>
              </a:rPr>
              <a:t>Stratovolcano structure</a:t>
            </a:r>
          </a:p>
        </p:txBody>
      </p:sp>
      <p:pic>
        <p:nvPicPr>
          <p:cNvPr id="2054" name="Picture 6" descr="File:Strombolian Eruption-blank.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210" y="457077"/>
            <a:ext cx="5015345" cy="501534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8"/>
          <p:cNvCxnSpPr/>
          <p:nvPr/>
        </p:nvCxnSpPr>
        <p:spPr>
          <a:xfrm>
            <a:off x="5716154" y="4350328"/>
            <a:ext cx="0" cy="526473"/>
          </a:xfrm>
          <a:prstGeom prst="line">
            <a:avLst/>
          </a:prstGeom>
        </p:spPr>
        <p:style>
          <a:lnRef idx="3">
            <a:schemeClr val="dk1"/>
          </a:lnRef>
          <a:fillRef idx="0">
            <a:schemeClr val="dk1"/>
          </a:fillRef>
          <a:effectRef idx="2">
            <a:schemeClr val="dk1"/>
          </a:effectRef>
          <a:fontRef idx="minor">
            <a:schemeClr val="tx1"/>
          </a:fontRef>
        </p:style>
      </p:cxnSp>
      <p:sp>
        <p:nvSpPr>
          <p:cNvPr id="10" name="TextovéPole 9"/>
          <p:cNvSpPr txBox="1"/>
          <p:nvPr/>
        </p:nvSpPr>
        <p:spPr>
          <a:xfrm>
            <a:off x="4795981" y="4955247"/>
            <a:ext cx="2050473" cy="369332"/>
          </a:xfrm>
          <a:prstGeom prst="rect">
            <a:avLst/>
          </a:prstGeom>
          <a:noFill/>
        </p:spPr>
        <p:txBody>
          <a:bodyPr wrap="square" rtlCol="0">
            <a:spAutoFit/>
          </a:bodyPr>
          <a:lstStyle/>
          <a:p>
            <a:r>
              <a:rPr lang="cs-CZ" sz="1800" b="0" dirty="0" smtClean="0"/>
              <a:t>magmatický krb</a:t>
            </a:r>
            <a:endParaRPr lang="cs-CZ" sz="1800" b="0" dirty="0"/>
          </a:p>
        </p:txBody>
      </p:sp>
      <p:cxnSp>
        <p:nvCxnSpPr>
          <p:cNvPr id="11" name="Přímá spojnice 10"/>
          <p:cNvCxnSpPr>
            <a:endCxn id="12" idx="0"/>
          </p:cNvCxnSpPr>
          <p:nvPr/>
        </p:nvCxnSpPr>
        <p:spPr>
          <a:xfrm flipH="1">
            <a:off x="4152898" y="3517675"/>
            <a:ext cx="1563256" cy="1622238"/>
          </a:xfrm>
          <a:prstGeom prst="line">
            <a:avLst/>
          </a:prstGeom>
        </p:spPr>
        <p:style>
          <a:lnRef idx="3">
            <a:schemeClr val="dk1"/>
          </a:lnRef>
          <a:fillRef idx="0">
            <a:schemeClr val="dk1"/>
          </a:fillRef>
          <a:effectRef idx="2">
            <a:schemeClr val="dk1"/>
          </a:effectRef>
          <a:fontRef idx="minor">
            <a:schemeClr val="tx1"/>
          </a:fontRef>
        </p:style>
      </p:cxnSp>
      <p:sp>
        <p:nvSpPr>
          <p:cNvPr id="12" name="TextovéPole 11"/>
          <p:cNvSpPr txBox="1"/>
          <p:nvPr/>
        </p:nvSpPr>
        <p:spPr>
          <a:xfrm>
            <a:off x="3127661" y="5139913"/>
            <a:ext cx="2050473" cy="369332"/>
          </a:xfrm>
          <a:prstGeom prst="rect">
            <a:avLst/>
          </a:prstGeom>
          <a:noFill/>
        </p:spPr>
        <p:txBody>
          <a:bodyPr wrap="square" rtlCol="0">
            <a:spAutoFit/>
          </a:bodyPr>
          <a:lstStyle/>
          <a:p>
            <a:r>
              <a:rPr lang="cs-CZ" sz="1800" b="0" dirty="0"/>
              <a:t>s</a:t>
            </a:r>
            <a:r>
              <a:rPr lang="cs-CZ" sz="1800" b="0" dirty="0" smtClean="0"/>
              <a:t>opečný komín</a:t>
            </a:r>
            <a:endParaRPr lang="cs-CZ" sz="1800" b="0" dirty="0"/>
          </a:p>
        </p:txBody>
      </p:sp>
      <p:cxnSp>
        <p:nvCxnSpPr>
          <p:cNvPr id="15" name="Přímá spojnice 14"/>
          <p:cNvCxnSpPr/>
          <p:nvPr/>
        </p:nvCxnSpPr>
        <p:spPr>
          <a:xfrm>
            <a:off x="4475018" y="1207686"/>
            <a:ext cx="1220934" cy="275491"/>
          </a:xfrm>
          <a:prstGeom prst="line">
            <a:avLst/>
          </a:prstGeom>
        </p:spPr>
        <p:style>
          <a:lnRef idx="3">
            <a:schemeClr val="dk1"/>
          </a:lnRef>
          <a:fillRef idx="0">
            <a:schemeClr val="dk1"/>
          </a:fillRef>
          <a:effectRef idx="2">
            <a:schemeClr val="dk1"/>
          </a:effectRef>
          <a:fontRef idx="minor">
            <a:schemeClr val="tx1"/>
          </a:fontRef>
        </p:style>
      </p:cxnSp>
      <p:sp>
        <p:nvSpPr>
          <p:cNvPr id="16" name="TextovéPole 15"/>
          <p:cNvSpPr txBox="1"/>
          <p:nvPr/>
        </p:nvSpPr>
        <p:spPr>
          <a:xfrm>
            <a:off x="2983346" y="832319"/>
            <a:ext cx="2004290" cy="646331"/>
          </a:xfrm>
          <a:prstGeom prst="rect">
            <a:avLst/>
          </a:prstGeom>
          <a:noFill/>
        </p:spPr>
        <p:txBody>
          <a:bodyPr wrap="square" rtlCol="0">
            <a:spAutoFit/>
          </a:bodyPr>
          <a:lstStyle/>
          <a:p>
            <a:r>
              <a:rPr lang="cs-CZ" sz="1800" b="0" dirty="0"/>
              <a:t>m</a:t>
            </a:r>
            <a:r>
              <a:rPr lang="cs-CZ" sz="1800" b="0" dirty="0" smtClean="0"/>
              <a:t>rak prachu</a:t>
            </a:r>
            <a:br>
              <a:rPr lang="cs-CZ" sz="1800" b="0" dirty="0" smtClean="0"/>
            </a:br>
            <a:r>
              <a:rPr lang="cs-CZ" sz="1800" b="0" dirty="0" smtClean="0"/>
              <a:t>a plynů</a:t>
            </a:r>
            <a:endParaRPr lang="cs-CZ" sz="1800" b="0" dirty="0"/>
          </a:p>
        </p:txBody>
      </p:sp>
      <p:cxnSp>
        <p:nvCxnSpPr>
          <p:cNvPr id="17" name="Přímá spojnice 16"/>
          <p:cNvCxnSpPr/>
          <p:nvPr/>
        </p:nvCxnSpPr>
        <p:spPr>
          <a:xfrm>
            <a:off x="4718625" y="1973397"/>
            <a:ext cx="919017" cy="488510"/>
          </a:xfrm>
          <a:prstGeom prst="line">
            <a:avLst/>
          </a:prstGeom>
        </p:spPr>
        <p:style>
          <a:lnRef idx="3">
            <a:schemeClr val="dk1"/>
          </a:lnRef>
          <a:fillRef idx="0">
            <a:schemeClr val="dk1"/>
          </a:fillRef>
          <a:effectRef idx="2">
            <a:schemeClr val="dk1"/>
          </a:effectRef>
          <a:fontRef idx="minor">
            <a:schemeClr val="tx1"/>
          </a:fontRef>
        </p:style>
      </p:cxnSp>
      <p:sp>
        <p:nvSpPr>
          <p:cNvPr id="18" name="TextovéPole 17"/>
          <p:cNvSpPr txBox="1"/>
          <p:nvPr/>
        </p:nvSpPr>
        <p:spPr>
          <a:xfrm>
            <a:off x="3985491" y="1696398"/>
            <a:ext cx="906317" cy="369332"/>
          </a:xfrm>
          <a:prstGeom prst="rect">
            <a:avLst/>
          </a:prstGeom>
          <a:noFill/>
        </p:spPr>
        <p:txBody>
          <a:bodyPr wrap="square" rtlCol="0">
            <a:spAutoFit/>
          </a:bodyPr>
          <a:lstStyle/>
          <a:p>
            <a:r>
              <a:rPr lang="cs-CZ" sz="1800" b="0" dirty="0" smtClean="0"/>
              <a:t>kráter</a:t>
            </a:r>
            <a:endParaRPr lang="cs-CZ" sz="1800" b="0" dirty="0"/>
          </a:p>
        </p:txBody>
      </p:sp>
      <p:cxnSp>
        <p:nvCxnSpPr>
          <p:cNvPr id="19" name="Přímá spojnice 18"/>
          <p:cNvCxnSpPr/>
          <p:nvPr/>
        </p:nvCxnSpPr>
        <p:spPr>
          <a:xfrm flipH="1">
            <a:off x="6891485" y="2964749"/>
            <a:ext cx="742370" cy="405483"/>
          </a:xfrm>
          <a:prstGeom prst="line">
            <a:avLst/>
          </a:prstGeom>
        </p:spPr>
        <p:style>
          <a:lnRef idx="3">
            <a:schemeClr val="dk1"/>
          </a:lnRef>
          <a:fillRef idx="0">
            <a:schemeClr val="dk1"/>
          </a:fillRef>
          <a:effectRef idx="2">
            <a:schemeClr val="dk1"/>
          </a:effectRef>
          <a:fontRef idx="minor">
            <a:schemeClr val="tx1"/>
          </a:fontRef>
        </p:style>
      </p:cxnSp>
      <p:sp>
        <p:nvSpPr>
          <p:cNvPr id="21" name="TextovéPole 20"/>
          <p:cNvSpPr txBox="1"/>
          <p:nvPr/>
        </p:nvSpPr>
        <p:spPr>
          <a:xfrm>
            <a:off x="7529081" y="2558594"/>
            <a:ext cx="1648692" cy="369332"/>
          </a:xfrm>
          <a:prstGeom prst="rect">
            <a:avLst/>
          </a:prstGeom>
          <a:noFill/>
        </p:spPr>
        <p:txBody>
          <a:bodyPr wrap="square" rtlCol="0">
            <a:spAutoFit/>
          </a:bodyPr>
          <a:lstStyle/>
          <a:p>
            <a:r>
              <a:rPr lang="cs-CZ" sz="1800" b="0" dirty="0"/>
              <a:t>l</a:t>
            </a:r>
            <a:r>
              <a:rPr lang="cs-CZ" sz="1800" b="0" dirty="0" smtClean="0"/>
              <a:t>ávový proud</a:t>
            </a:r>
            <a:endParaRPr lang="cs-CZ" sz="1800" b="0" dirty="0"/>
          </a:p>
        </p:txBody>
      </p:sp>
      <p:cxnSp>
        <p:nvCxnSpPr>
          <p:cNvPr id="22" name="Přímá spojnice 21"/>
          <p:cNvCxnSpPr/>
          <p:nvPr/>
        </p:nvCxnSpPr>
        <p:spPr>
          <a:xfrm flipH="1" flipV="1">
            <a:off x="3985491" y="2770656"/>
            <a:ext cx="1390073" cy="396834"/>
          </a:xfrm>
          <a:prstGeom prst="line">
            <a:avLst/>
          </a:prstGeom>
        </p:spPr>
        <p:style>
          <a:lnRef idx="3">
            <a:schemeClr val="dk1"/>
          </a:lnRef>
          <a:fillRef idx="0">
            <a:schemeClr val="dk1"/>
          </a:fillRef>
          <a:effectRef idx="2">
            <a:schemeClr val="dk1"/>
          </a:effectRef>
          <a:fontRef idx="minor">
            <a:schemeClr val="tx1"/>
          </a:fontRef>
        </p:style>
      </p:cxnSp>
      <p:sp>
        <p:nvSpPr>
          <p:cNvPr id="25" name="TextovéPole 24"/>
          <p:cNvSpPr txBox="1"/>
          <p:nvPr/>
        </p:nvSpPr>
        <p:spPr>
          <a:xfrm>
            <a:off x="2884053" y="2295653"/>
            <a:ext cx="2050473" cy="646331"/>
          </a:xfrm>
          <a:prstGeom prst="rect">
            <a:avLst/>
          </a:prstGeom>
          <a:noFill/>
        </p:spPr>
        <p:txBody>
          <a:bodyPr wrap="square" rtlCol="0">
            <a:spAutoFit/>
          </a:bodyPr>
          <a:lstStyle/>
          <a:p>
            <a:r>
              <a:rPr lang="cs-CZ" sz="1800" b="0" dirty="0"/>
              <a:t>v</a:t>
            </a:r>
            <a:r>
              <a:rPr lang="cs-CZ" sz="1800" b="0" dirty="0" smtClean="0"/>
              <a:t>rstvy lávy</a:t>
            </a:r>
            <a:br>
              <a:rPr lang="cs-CZ" sz="1800" b="0" dirty="0" smtClean="0"/>
            </a:br>
            <a:r>
              <a:rPr lang="cs-CZ" sz="1800" b="0" dirty="0" smtClean="0"/>
              <a:t>a popela</a:t>
            </a:r>
            <a:endParaRPr lang="cs-CZ" sz="1800" b="0" dirty="0"/>
          </a:p>
        </p:txBody>
      </p:sp>
      <p:cxnSp>
        <p:nvCxnSpPr>
          <p:cNvPr id="26" name="Přímá spojnice 25"/>
          <p:cNvCxnSpPr/>
          <p:nvPr/>
        </p:nvCxnSpPr>
        <p:spPr>
          <a:xfrm>
            <a:off x="7262670" y="4428774"/>
            <a:ext cx="689839" cy="309481"/>
          </a:xfrm>
          <a:prstGeom prst="line">
            <a:avLst/>
          </a:prstGeom>
        </p:spPr>
        <p:style>
          <a:lnRef idx="3">
            <a:schemeClr val="dk1"/>
          </a:lnRef>
          <a:fillRef idx="0">
            <a:schemeClr val="dk1"/>
          </a:fillRef>
          <a:effectRef idx="2">
            <a:schemeClr val="dk1"/>
          </a:effectRef>
          <a:fontRef idx="minor">
            <a:schemeClr val="tx1"/>
          </a:fontRef>
        </p:style>
      </p:cxnSp>
      <p:sp>
        <p:nvSpPr>
          <p:cNvPr id="28" name="TextovéPole 27"/>
          <p:cNvSpPr txBox="1"/>
          <p:nvPr/>
        </p:nvSpPr>
        <p:spPr>
          <a:xfrm>
            <a:off x="7489537" y="4768319"/>
            <a:ext cx="1480412" cy="646331"/>
          </a:xfrm>
          <a:prstGeom prst="rect">
            <a:avLst/>
          </a:prstGeom>
          <a:noFill/>
        </p:spPr>
        <p:txBody>
          <a:bodyPr wrap="square" rtlCol="0">
            <a:spAutoFit/>
          </a:bodyPr>
          <a:lstStyle/>
          <a:p>
            <a:r>
              <a:rPr lang="cs-CZ" sz="1800" b="0" dirty="0" smtClean="0"/>
              <a:t>geologické</a:t>
            </a:r>
            <a:br>
              <a:rPr lang="cs-CZ" sz="1800" b="0" dirty="0" smtClean="0"/>
            </a:br>
            <a:r>
              <a:rPr lang="cs-CZ" sz="1800" b="0" dirty="0" smtClean="0"/>
              <a:t>vrstvy</a:t>
            </a:r>
            <a:endParaRPr lang="cs-CZ" sz="1800" b="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yroclastic flow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255" y="1218144"/>
            <a:ext cx="3489958" cy="2389431"/>
          </a:xfrm>
          <a:prstGeom prst="rect">
            <a:avLst/>
          </a:prstGeom>
        </p:spPr>
      </p:pic>
      <p:pic>
        <p:nvPicPr>
          <p:cNvPr id="4" name="Picture 3" descr="Pyroclastic_flows_at_Mayon_Volcano-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3887" y="853497"/>
            <a:ext cx="4028963" cy="2518102"/>
          </a:xfrm>
          <a:prstGeom prst="rect">
            <a:avLst/>
          </a:prstGeom>
        </p:spPr>
      </p:pic>
      <p:sp>
        <p:nvSpPr>
          <p:cNvPr id="24578" name="Text Placeholder 3"/>
          <p:cNvSpPr>
            <a:spLocks noGrp="1"/>
          </p:cNvSpPr>
          <p:nvPr>
            <p:ph type="body" sz="half" idx="4294967295"/>
          </p:nvPr>
        </p:nvSpPr>
        <p:spPr>
          <a:xfrm>
            <a:off x="381000" y="990600"/>
            <a:ext cx="2438400" cy="5257800"/>
          </a:xfrm>
        </p:spPr>
        <p:txBody>
          <a:bodyPr/>
          <a:lstStyle/>
          <a:p>
            <a:pPr eaLnBrk="1" hangingPunct="1">
              <a:spcAft>
                <a:spcPts val="1000"/>
              </a:spcAft>
              <a:defRPr/>
            </a:pPr>
            <a:r>
              <a:rPr lang="cs-CZ" sz="2000" dirty="0" smtClean="0">
                <a:solidFill>
                  <a:schemeClr val="bg1"/>
                </a:solidFill>
                <a:latin typeface="Georgia" charset="0"/>
              </a:rPr>
              <a:t>Proud obsahuje směs sopečného popelu a úlomků ochlazené lávy.</a:t>
            </a:r>
            <a:endParaRPr lang="en-US" sz="2000" dirty="0">
              <a:solidFill>
                <a:schemeClr val="bg1"/>
              </a:solidFill>
              <a:latin typeface="Georgia" charset="0"/>
            </a:endParaRPr>
          </a:p>
          <a:p>
            <a:pPr marL="0" indent="0" eaLnBrk="1" hangingPunct="1">
              <a:spcAft>
                <a:spcPts val="1000"/>
              </a:spcAft>
              <a:buFontTx/>
              <a:buNone/>
              <a:defRPr/>
            </a:pPr>
            <a:endParaRPr lang="en-US" sz="1600" dirty="0">
              <a:latin typeface="Georgia" charset="0"/>
            </a:endParaRPr>
          </a:p>
          <a:p>
            <a:pPr marL="0" indent="0" eaLnBrk="1" hangingPunct="1">
              <a:spcAft>
                <a:spcPts val="1000"/>
              </a:spcAft>
              <a:buFontTx/>
              <a:buNone/>
              <a:defRPr/>
            </a:pPr>
            <a:endParaRPr lang="en-US" sz="1600" dirty="0">
              <a:latin typeface="Georgia" charset="0"/>
            </a:endParaRPr>
          </a:p>
        </p:txBody>
      </p:sp>
      <p:sp>
        <p:nvSpPr>
          <p:cNvPr id="22537" name="TextBox 3"/>
          <p:cNvSpPr txBox="1">
            <a:spLocks noChangeArrowheads="1"/>
          </p:cNvSpPr>
          <p:nvPr/>
        </p:nvSpPr>
        <p:spPr bwMode="auto">
          <a:xfrm>
            <a:off x="3269107" y="3954248"/>
            <a:ext cx="235513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cs-CZ" dirty="0" smtClean="0"/>
              <a:t>Proud horkých</a:t>
            </a:r>
            <a:br>
              <a:rPr lang="cs-CZ" dirty="0" smtClean="0"/>
            </a:br>
            <a:r>
              <a:rPr lang="cs-CZ" dirty="0" smtClean="0"/>
              <a:t>plynů a popelu</a:t>
            </a:r>
            <a:endParaRPr lang="en-US" dirty="0"/>
          </a:p>
        </p:txBody>
      </p:sp>
      <p:pic>
        <p:nvPicPr>
          <p:cNvPr id="22533" name="Picture 1" descr="sutbutlahar3-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82453" y="3140714"/>
            <a:ext cx="2826597" cy="267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Left Arrow 2"/>
          <p:cNvSpPr/>
          <p:nvPr/>
        </p:nvSpPr>
        <p:spPr>
          <a:xfrm rot="9861198">
            <a:off x="5609016" y="3611399"/>
            <a:ext cx="627414" cy="484632"/>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Left Arrow 11"/>
          <p:cNvSpPr/>
          <p:nvPr/>
        </p:nvSpPr>
        <p:spPr>
          <a:xfrm rot="463870">
            <a:off x="7519026" y="2616082"/>
            <a:ext cx="627414" cy="484632"/>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3041650" y="5029200"/>
            <a:ext cx="5867400" cy="1219200"/>
          </a:xfrm>
        </p:spPr>
        <p:txBody>
          <a:bodyPr anchor="t"/>
          <a:lstStyle/>
          <a:p>
            <a:pPr algn="l" eaLnBrk="1" hangingPunct="1"/>
            <a:r>
              <a:rPr lang="cs-CZ" sz="2400" b="1" dirty="0" smtClean="0">
                <a:solidFill>
                  <a:schemeClr val="tx2"/>
                </a:solidFill>
                <a:latin typeface="Georgia" charset="0"/>
              </a:rPr>
              <a:t>Sypaný kužel</a:t>
            </a:r>
            <a:endParaRPr lang="en-US" sz="2400" b="1" dirty="0">
              <a:solidFill>
                <a:schemeClr val="tx2"/>
              </a:solidFill>
              <a:latin typeface="Georgia" charset="0"/>
            </a:endParaRPr>
          </a:p>
        </p:txBody>
      </p:sp>
      <p:sp>
        <p:nvSpPr>
          <p:cNvPr id="24578" name="Text Placeholder 3"/>
          <p:cNvSpPr>
            <a:spLocks noGrp="1"/>
          </p:cNvSpPr>
          <p:nvPr>
            <p:ph type="body" sz="half" idx="4294967295"/>
          </p:nvPr>
        </p:nvSpPr>
        <p:spPr>
          <a:xfrm>
            <a:off x="381000" y="990600"/>
            <a:ext cx="2438400" cy="5257800"/>
          </a:xfrm>
        </p:spPr>
        <p:txBody>
          <a:bodyPr/>
          <a:lstStyle/>
          <a:p>
            <a:pPr marL="0" indent="0" eaLnBrk="1" hangingPunct="1">
              <a:spcAft>
                <a:spcPts val="1000"/>
              </a:spcAft>
              <a:buFontTx/>
              <a:buNone/>
            </a:pPr>
            <a:r>
              <a:rPr lang="cs-CZ" sz="2000" u="sng" dirty="0" smtClean="0">
                <a:solidFill>
                  <a:schemeClr val="bg1"/>
                </a:solidFill>
                <a:latin typeface="Georgia" charset="0"/>
              </a:rPr>
              <a:t>Sypaný kužel</a:t>
            </a:r>
            <a:endParaRPr lang="en-US" sz="2000" dirty="0">
              <a:solidFill>
                <a:schemeClr val="bg1"/>
              </a:solidFill>
              <a:latin typeface="Georgia" charset="0"/>
            </a:endParaRPr>
          </a:p>
          <a:p>
            <a:pPr eaLnBrk="1" hangingPunct="1">
              <a:spcAft>
                <a:spcPts val="1000"/>
              </a:spcAft>
            </a:pPr>
            <a:r>
              <a:rPr lang="cs-CZ" sz="2000" dirty="0" smtClean="0">
                <a:solidFill>
                  <a:schemeClr val="bg1"/>
                </a:solidFill>
                <a:latin typeface="Georgia" charset="0"/>
              </a:rPr>
              <a:t>Rovnoměrný kuželovitý tvar</a:t>
            </a:r>
            <a:endParaRPr lang="en-US" sz="2000" dirty="0">
              <a:solidFill>
                <a:schemeClr val="bg1"/>
              </a:solidFill>
              <a:latin typeface="Georgia" charset="0"/>
            </a:endParaRPr>
          </a:p>
          <a:p>
            <a:pPr eaLnBrk="1" hangingPunct="1">
              <a:spcAft>
                <a:spcPts val="1000"/>
              </a:spcAft>
            </a:pPr>
            <a:r>
              <a:rPr lang="cs-CZ" sz="2000" dirty="0" smtClean="0">
                <a:solidFill>
                  <a:schemeClr val="bg1"/>
                </a:solidFill>
                <a:latin typeface="Georgia" charset="0"/>
              </a:rPr>
              <a:t>Příkré svahy</a:t>
            </a:r>
            <a:endParaRPr lang="en-US" sz="2000" dirty="0">
              <a:solidFill>
                <a:schemeClr val="bg1"/>
              </a:solidFill>
              <a:latin typeface="Georgia" charset="0"/>
            </a:endParaRPr>
          </a:p>
          <a:p>
            <a:pPr eaLnBrk="1" hangingPunct="1">
              <a:spcAft>
                <a:spcPts val="1000"/>
              </a:spcAft>
            </a:pPr>
            <a:r>
              <a:rPr lang="cs-CZ" sz="2000" dirty="0" smtClean="0">
                <a:solidFill>
                  <a:schemeClr val="bg1"/>
                </a:solidFill>
                <a:latin typeface="Georgia" charset="0"/>
              </a:rPr>
              <a:t>Tvořen </a:t>
            </a:r>
            <a:r>
              <a:rPr lang="cs-CZ" sz="2000" dirty="0" smtClean="0">
                <a:solidFill>
                  <a:schemeClr val="bg1"/>
                </a:solidFill>
                <a:latin typeface="Georgia" charset="0"/>
              </a:rPr>
              <a:t>sopečným popelem a </a:t>
            </a:r>
            <a:r>
              <a:rPr lang="cs-CZ" sz="2000" dirty="0" smtClean="0">
                <a:solidFill>
                  <a:schemeClr val="bg1"/>
                </a:solidFill>
                <a:latin typeface="Georgia" charset="0"/>
              </a:rPr>
              <a:t>úlomky lávy</a:t>
            </a:r>
            <a:endParaRPr lang="en-US" sz="2000" dirty="0">
              <a:solidFill>
                <a:schemeClr val="bg1"/>
              </a:solidFill>
              <a:latin typeface="Georgia" charset="0"/>
            </a:endParaRPr>
          </a:p>
          <a:p>
            <a:pPr eaLnBrk="1" hangingPunct="1">
              <a:spcAft>
                <a:spcPts val="1000"/>
              </a:spcAft>
            </a:pPr>
            <a:r>
              <a:rPr lang="cs-CZ" sz="2000" dirty="0" smtClean="0">
                <a:solidFill>
                  <a:schemeClr val="bg1"/>
                </a:solidFill>
                <a:latin typeface="Georgia" charset="0"/>
              </a:rPr>
              <a:t>Vysoce explozivní</a:t>
            </a:r>
            <a:endParaRPr lang="en-US" sz="2000" dirty="0">
              <a:solidFill>
                <a:schemeClr val="bg1"/>
              </a:solidFill>
              <a:latin typeface="Georgia" charset="0"/>
            </a:endParaRPr>
          </a:p>
          <a:p>
            <a:pPr marL="0" indent="0" eaLnBrk="1" hangingPunct="1">
              <a:spcAft>
                <a:spcPts val="1000"/>
              </a:spcAft>
              <a:buFontTx/>
              <a:buNone/>
            </a:pPr>
            <a:endParaRPr lang="en-US" sz="1600" dirty="0">
              <a:latin typeface="Georgia" charset="0"/>
            </a:endParaRPr>
          </a:p>
        </p:txBody>
      </p:sp>
      <p:pic>
        <p:nvPicPr>
          <p:cNvPr id="24581" name="Picture 5" descr="cinderc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631825"/>
            <a:ext cx="4233863" cy="431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C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5740</TotalTime>
  <Words>2014</Words>
  <Application>Microsoft Office PowerPoint</Application>
  <PresentationFormat>Předvádění na obrazovce (4:3)</PresentationFormat>
  <Paragraphs>150</Paragraphs>
  <Slides>10</Slides>
  <Notes>10</Notes>
  <HiddenSlides>0</HiddenSlides>
  <MMClips>2</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10</vt:i4>
      </vt:variant>
    </vt:vector>
  </HeadingPairs>
  <TitlesOfParts>
    <vt:vector size="17" baseType="lpstr">
      <vt:lpstr>ＭＳ Ｐゴシック</vt:lpstr>
      <vt:lpstr>Arial</vt:lpstr>
      <vt:lpstr>Calibri</vt:lpstr>
      <vt:lpstr>Georgia</vt:lpstr>
      <vt:lpstr>Wingdings</vt:lpstr>
      <vt:lpstr>Wingdings 2</vt:lpstr>
      <vt:lpstr>SCC</vt:lpstr>
      <vt:lpstr>Úvod do sopek</vt:lpstr>
      <vt:lpstr>Štítová sopka</vt:lpstr>
      <vt:lpstr>Stavba štítové sopky</vt:lpstr>
      <vt:lpstr>Lava ze sopky Kilauea, Havaj</vt:lpstr>
      <vt:lpstr>Video erupce sopky Kilauea z dronu</vt:lpstr>
      <vt:lpstr>Stratovulkán</vt:lpstr>
      <vt:lpstr>Stratovolcano structure</vt:lpstr>
      <vt:lpstr>Prezentace aplikace PowerPoint</vt:lpstr>
      <vt:lpstr>Sypaný kužel</vt:lpstr>
      <vt:lpstr>Závěry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perfect K-12 presentation ever (replace this with your title)</dc:title>
  <dc:creator>IGPP</dc:creator>
  <cp:lastModifiedBy>Holec Jakub</cp:lastModifiedBy>
  <cp:revision>201</cp:revision>
  <cp:lastPrinted>2011-07-11T02:33:14Z</cp:lastPrinted>
  <dcterms:created xsi:type="dcterms:W3CDTF">2011-06-23T20:06:11Z</dcterms:created>
  <dcterms:modified xsi:type="dcterms:W3CDTF">2022-02-08T16:56:22Z</dcterms:modified>
</cp:coreProperties>
</file>