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handoutMasterIdLst>
    <p:handoutMasterId r:id="rId12"/>
  </p:handoutMasterIdLst>
  <p:sldIdLst>
    <p:sldId id="289" r:id="rId5"/>
    <p:sldId id="301" r:id="rId6"/>
    <p:sldId id="290" r:id="rId7"/>
    <p:sldId id="302" r:id="rId8"/>
    <p:sldId id="304" r:id="rId9"/>
    <p:sldId id="303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2" autoAdjust="0"/>
    <p:restoredTop sz="93725" autoAdjust="0"/>
  </p:normalViewPr>
  <p:slideViewPr>
    <p:cSldViewPr snapToGrid="0" showGuides="1">
      <p:cViewPr varScale="1">
        <p:scale>
          <a:sx n="77" d="100"/>
          <a:sy n="77" d="100"/>
        </p:scale>
        <p:origin x="614" y="43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E5F5D-50D1-4324-985F-7A0BF4D3B97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0822657-8777-4F10-BB7E-7AA3F81672DF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 smtClean="0"/>
            <a:t>úměrnosti</a:t>
          </a:r>
          <a:endParaRPr lang="cs-CZ" dirty="0"/>
        </a:p>
      </dgm:t>
    </dgm:pt>
    <dgm:pt modelId="{347608B2-0A6F-40B0-8C00-09DC72BF1281}" type="parTrans" cxnId="{7D83C2DA-9B42-416B-A124-5AA5DFDB38B8}">
      <dgm:prSet/>
      <dgm:spPr/>
      <dgm:t>
        <a:bodyPr/>
        <a:lstStyle/>
        <a:p>
          <a:endParaRPr lang="cs-CZ"/>
        </a:p>
      </dgm:t>
    </dgm:pt>
    <dgm:pt modelId="{DF942BC6-0B2D-451E-9699-19AD6B95634F}" type="sibTrans" cxnId="{7D83C2DA-9B42-416B-A124-5AA5DFDB38B8}">
      <dgm:prSet/>
      <dgm:spPr/>
      <dgm:t>
        <a:bodyPr/>
        <a:lstStyle/>
        <a:p>
          <a:endParaRPr lang="cs-CZ"/>
        </a:p>
      </dgm:t>
    </dgm:pt>
    <dgm:pt modelId="{21A00241-B896-41B7-B64A-47DF174C5B99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cs-CZ" dirty="0" smtClean="0"/>
            <a:t>závislosti v matematice</a:t>
          </a:r>
          <a:endParaRPr lang="cs-CZ" dirty="0"/>
        </a:p>
      </dgm:t>
    </dgm:pt>
    <dgm:pt modelId="{5BC77E83-0AF3-4372-8F5B-F45DF06C4DCB}" type="parTrans" cxnId="{BC5152BB-2AFE-4061-8CB6-CD2EDF86A60D}">
      <dgm:prSet/>
      <dgm:spPr/>
      <dgm:t>
        <a:bodyPr/>
        <a:lstStyle/>
        <a:p>
          <a:endParaRPr lang="cs-CZ"/>
        </a:p>
      </dgm:t>
    </dgm:pt>
    <dgm:pt modelId="{C4346013-EA93-40EA-A989-A99FDFEECFDE}" type="sibTrans" cxnId="{BC5152BB-2AFE-4061-8CB6-CD2EDF86A60D}">
      <dgm:prSet/>
      <dgm:spPr/>
      <dgm:t>
        <a:bodyPr/>
        <a:lstStyle/>
        <a:p>
          <a:endParaRPr lang="cs-CZ"/>
        </a:p>
      </dgm:t>
    </dgm:pt>
    <dgm:pt modelId="{A1DFA584-B507-4FA6-8A90-E83A161D309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 smtClean="0"/>
            <a:t>trojúhelník</a:t>
          </a:r>
          <a:endParaRPr lang="cs-CZ" dirty="0"/>
        </a:p>
      </dgm:t>
    </dgm:pt>
    <dgm:pt modelId="{933D5782-48B4-47AE-910E-E023501F9B28}" type="parTrans" cxnId="{09538083-2C7C-4B56-8385-75A56AAFB6CE}">
      <dgm:prSet/>
      <dgm:spPr/>
      <dgm:t>
        <a:bodyPr/>
        <a:lstStyle/>
        <a:p>
          <a:endParaRPr lang="cs-CZ"/>
        </a:p>
      </dgm:t>
    </dgm:pt>
    <dgm:pt modelId="{B08332A4-50D9-42F3-BF9C-7DB7F32CA859}" type="sibTrans" cxnId="{09538083-2C7C-4B56-8385-75A56AAFB6CE}">
      <dgm:prSet/>
      <dgm:spPr/>
      <dgm:t>
        <a:bodyPr/>
        <a:lstStyle/>
        <a:p>
          <a:endParaRPr lang="cs-CZ"/>
        </a:p>
      </dgm:t>
    </dgm:pt>
    <dgm:pt modelId="{C3FAAD97-9A20-41B5-A739-6414068A610A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cs-CZ" dirty="0" smtClean="0"/>
            <a:t>věty o shodnosti trojúhelníků</a:t>
          </a:r>
          <a:endParaRPr lang="cs-CZ" dirty="0"/>
        </a:p>
      </dgm:t>
    </dgm:pt>
    <dgm:pt modelId="{CB3D37E0-9121-4651-A651-900A2840360A}" type="parTrans" cxnId="{3D1EF516-911C-41DA-9346-11CA2B0557C8}">
      <dgm:prSet/>
      <dgm:spPr/>
      <dgm:t>
        <a:bodyPr/>
        <a:lstStyle/>
        <a:p>
          <a:endParaRPr lang="cs-CZ"/>
        </a:p>
      </dgm:t>
    </dgm:pt>
    <dgm:pt modelId="{43800A95-A950-4AF0-82CD-575DFA6ACA51}" type="sibTrans" cxnId="{3D1EF516-911C-41DA-9346-11CA2B0557C8}">
      <dgm:prSet/>
      <dgm:spPr/>
      <dgm:t>
        <a:bodyPr/>
        <a:lstStyle/>
        <a:p>
          <a:endParaRPr lang="cs-CZ"/>
        </a:p>
      </dgm:t>
    </dgm:pt>
    <dgm:pt modelId="{FC22162D-275F-45F4-AFC0-D4AAA51B9C8B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cs-CZ" dirty="0" smtClean="0"/>
            <a:t>přímá úměra</a:t>
          </a:r>
          <a:endParaRPr lang="cs-CZ" dirty="0"/>
        </a:p>
      </dgm:t>
    </dgm:pt>
    <dgm:pt modelId="{A7A0849F-688E-4183-BDA4-B5AD4559CBD4}" type="parTrans" cxnId="{463DAAF2-A543-4F17-9A6F-5B5E1BFE4B62}">
      <dgm:prSet/>
      <dgm:spPr/>
      <dgm:t>
        <a:bodyPr/>
        <a:lstStyle/>
        <a:p>
          <a:endParaRPr lang="cs-CZ"/>
        </a:p>
      </dgm:t>
    </dgm:pt>
    <dgm:pt modelId="{15C14F79-C7A2-4609-8029-A26958C5639B}" type="sibTrans" cxnId="{463DAAF2-A543-4F17-9A6F-5B5E1BFE4B62}">
      <dgm:prSet/>
      <dgm:spPr/>
      <dgm:t>
        <a:bodyPr/>
        <a:lstStyle/>
        <a:p>
          <a:endParaRPr lang="cs-CZ"/>
        </a:p>
      </dgm:t>
    </dgm:pt>
    <dgm:pt modelId="{8A4DF404-5142-4BB9-BD37-0B06EC2D5031}" type="pres">
      <dgm:prSet presAssocID="{ABEE5F5D-50D1-4324-985F-7A0BF4D3B9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A4F5317-9914-4D3D-B664-61FD0AB6CF8D}" type="pres">
      <dgm:prSet presAssocID="{00822657-8777-4F10-BB7E-7AA3F81672DF}" presName="linNode" presStyleCnt="0"/>
      <dgm:spPr/>
    </dgm:pt>
    <dgm:pt modelId="{DEFC9C7C-BB56-4973-8E52-D3E5E65357A1}" type="pres">
      <dgm:prSet presAssocID="{00822657-8777-4F10-BB7E-7AA3F81672DF}" presName="parentShp" presStyleLbl="node1" presStyleIdx="0" presStyleCnt="2" custLinFactNeighborX="-229" custLinFactNeighborY="-124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E62EA5-154A-4399-BB47-35D29318EF7C}" type="pres">
      <dgm:prSet presAssocID="{00822657-8777-4F10-BB7E-7AA3F81672DF}" presName="childShp" presStyleLbl="bgAccFollowNode1" presStyleIdx="0" presStyleCnt="2" custLinFactNeighborX="523" custLinFactNeighborY="-33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1467BA-DE86-4EF7-BD05-21FC25C0F620}" type="pres">
      <dgm:prSet presAssocID="{DF942BC6-0B2D-451E-9699-19AD6B95634F}" presName="spacing" presStyleCnt="0"/>
      <dgm:spPr/>
    </dgm:pt>
    <dgm:pt modelId="{9DB36BBE-7595-4D49-9971-8549ABE98224}" type="pres">
      <dgm:prSet presAssocID="{A1DFA584-B507-4FA6-8A90-E83A161D3098}" presName="linNode" presStyleCnt="0"/>
      <dgm:spPr/>
    </dgm:pt>
    <dgm:pt modelId="{453CFFB1-08BA-4EDC-A72D-30028351107E}" type="pres">
      <dgm:prSet presAssocID="{A1DFA584-B507-4FA6-8A90-E83A161D309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BDB1CE-B5EC-4FE5-8742-161C6E9E42B2}" type="pres">
      <dgm:prSet presAssocID="{A1DFA584-B507-4FA6-8A90-E83A161D309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D83C2DA-9B42-416B-A124-5AA5DFDB38B8}" srcId="{ABEE5F5D-50D1-4324-985F-7A0BF4D3B97E}" destId="{00822657-8777-4F10-BB7E-7AA3F81672DF}" srcOrd="0" destOrd="0" parTransId="{347608B2-0A6F-40B0-8C00-09DC72BF1281}" sibTransId="{DF942BC6-0B2D-451E-9699-19AD6B95634F}"/>
    <dgm:cxn modelId="{09538083-2C7C-4B56-8385-75A56AAFB6CE}" srcId="{ABEE5F5D-50D1-4324-985F-7A0BF4D3B97E}" destId="{A1DFA584-B507-4FA6-8A90-E83A161D3098}" srcOrd="1" destOrd="0" parTransId="{933D5782-48B4-47AE-910E-E023501F9B28}" sibTransId="{B08332A4-50D9-42F3-BF9C-7DB7F32CA859}"/>
    <dgm:cxn modelId="{A29FF49F-D438-44B1-B7E4-073412A9F7D3}" type="presOf" srcId="{C3FAAD97-9A20-41B5-A739-6414068A610A}" destId="{9ABDB1CE-B5EC-4FE5-8742-161C6E9E42B2}" srcOrd="0" destOrd="0" presId="urn:microsoft.com/office/officeart/2005/8/layout/vList6"/>
    <dgm:cxn modelId="{3D1EF516-911C-41DA-9346-11CA2B0557C8}" srcId="{A1DFA584-B507-4FA6-8A90-E83A161D3098}" destId="{C3FAAD97-9A20-41B5-A739-6414068A610A}" srcOrd="0" destOrd="0" parTransId="{CB3D37E0-9121-4651-A651-900A2840360A}" sibTransId="{43800A95-A950-4AF0-82CD-575DFA6ACA51}"/>
    <dgm:cxn modelId="{08B8778E-A44C-4898-80BA-DC7E2B0B3B78}" type="presOf" srcId="{FC22162D-275F-45F4-AFC0-D4AAA51B9C8B}" destId="{13E62EA5-154A-4399-BB47-35D29318EF7C}" srcOrd="0" destOrd="1" presId="urn:microsoft.com/office/officeart/2005/8/layout/vList6"/>
    <dgm:cxn modelId="{BC5152BB-2AFE-4061-8CB6-CD2EDF86A60D}" srcId="{00822657-8777-4F10-BB7E-7AA3F81672DF}" destId="{21A00241-B896-41B7-B64A-47DF174C5B99}" srcOrd="0" destOrd="0" parTransId="{5BC77E83-0AF3-4372-8F5B-F45DF06C4DCB}" sibTransId="{C4346013-EA93-40EA-A989-A99FDFEECFDE}"/>
    <dgm:cxn modelId="{B6C4812E-B592-43FF-AF45-8D952C89903F}" type="presOf" srcId="{A1DFA584-B507-4FA6-8A90-E83A161D3098}" destId="{453CFFB1-08BA-4EDC-A72D-30028351107E}" srcOrd="0" destOrd="0" presId="urn:microsoft.com/office/officeart/2005/8/layout/vList6"/>
    <dgm:cxn modelId="{37FDD771-9EB5-495B-9B65-D88C9C2AE4CE}" type="presOf" srcId="{ABEE5F5D-50D1-4324-985F-7A0BF4D3B97E}" destId="{8A4DF404-5142-4BB9-BD37-0B06EC2D5031}" srcOrd="0" destOrd="0" presId="urn:microsoft.com/office/officeart/2005/8/layout/vList6"/>
    <dgm:cxn modelId="{463DAAF2-A543-4F17-9A6F-5B5E1BFE4B62}" srcId="{00822657-8777-4F10-BB7E-7AA3F81672DF}" destId="{FC22162D-275F-45F4-AFC0-D4AAA51B9C8B}" srcOrd="1" destOrd="0" parTransId="{A7A0849F-688E-4183-BDA4-B5AD4559CBD4}" sibTransId="{15C14F79-C7A2-4609-8029-A26958C5639B}"/>
    <dgm:cxn modelId="{5C9A03D1-5583-40CA-AC69-C5D7CCC366D4}" type="presOf" srcId="{00822657-8777-4F10-BB7E-7AA3F81672DF}" destId="{DEFC9C7C-BB56-4973-8E52-D3E5E65357A1}" srcOrd="0" destOrd="0" presId="urn:microsoft.com/office/officeart/2005/8/layout/vList6"/>
    <dgm:cxn modelId="{C1839C52-1A2D-43FD-9D4E-EC590999D7C9}" type="presOf" srcId="{21A00241-B896-41B7-B64A-47DF174C5B99}" destId="{13E62EA5-154A-4399-BB47-35D29318EF7C}" srcOrd="0" destOrd="0" presId="urn:microsoft.com/office/officeart/2005/8/layout/vList6"/>
    <dgm:cxn modelId="{4E267C09-E7D6-40E4-A031-E06FBC413AE5}" type="presParOf" srcId="{8A4DF404-5142-4BB9-BD37-0B06EC2D5031}" destId="{EA4F5317-9914-4D3D-B664-61FD0AB6CF8D}" srcOrd="0" destOrd="0" presId="urn:microsoft.com/office/officeart/2005/8/layout/vList6"/>
    <dgm:cxn modelId="{42B55501-E707-4396-98D4-F0C72AB75A12}" type="presParOf" srcId="{EA4F5317-9914-4D3D-B664-61FD0AB6CF8D}" destId="{DEFC9C7C-BB56-4973-8E52-D3E5E65357A1}" srcOrd="0" destOrd="0" presId="urn:microsoft.com/office/officeart/2005/8/layout/vList6"/>
    <dgm:cxn modelId="{CEAF688F-16BB-41EA-BEFC-2CF1689D3C6F}" type="presParOf" srcId="{EA4F5317-9914-4D3D-B664-61FD0AB6CF8D}" destId="{13E62EA5-154A-4399-BB47-35D29318EF7C}" srcOrd="1" destOrd="0" presId="urn:microsoft.com/office/officeart/2005/8/layout/vList6"/>
    <dgm:cxn modelId="{31FDA72D-C5FB-4F99-BDB6-313DB9963E35}" type="presParOf" srcId="{8A4DF404-5142-4BB9-BD37-0B06EC2D5031}" destId="{D91467BA-DE86-4EF7-BD05-21FC25C0F620}" srcOrd="1" destOrd="0" presId="urn:microsoft.com/office/officeart/2005/8/layout/vList6"/>
    <dgm:cxn modelId="{0F65BC69-E4B4-4385-978F-3FF5FD16F406}" type="presParOf" srcId="{8A4DF404-5142-4BB9-BD37-0B06EC2D5031}" destId="{9DB36BBE-7595-4D49-9971-8549ABE98224}" srcOrd="2" destOrd="0" presId="urn:microsoft.com/office/officeart/2005/8/layout/vList6"/>
    <dgm:cxn modelId="{7815B40C-C557-475F-B566-CD456D870630}" type="presParOf" srcId="{9DB36BBE-7595-4D49-9971-8549ABE98224}" destId="{453CFFB1-08BA-4EDC-A72D-30028351107E}" srcOrd="0" destOrd="0" presId="urn:microsoft.com/office/officeart/2005/8/layout/vList6"/>
    <dgm:cxn modelId="{81AD7630-064F-4699-800A-F19E425712C6}" type="presParOf" srcId="{9DB36BBE-7595-4D49-9971-8549ABE98224}" destId="{9ABDB1CE-B5EC-4FE5-8742-161C6E9E42B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62EA5-154A-4399-BB47-35D29318EF7C}">
      <dsp:nvSpPr>
        <dsp:cNvPr id="0" name=""/>
        <dsp:cNvSpPr/>
      </dsp:nvSpPr>
      <dsp:spPr>
        <a:xfrm>
          <a:off x="3565123" y="0"/>
          <a:ext cx="5347684" cy="15052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400" kern="1200" dirty="0" smtClean="0"/>
            <a:t>závislosti v matematice</a:t>
          </a:r>
          <a:endParaRPr lang="cs-CZ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400" kern="1200" dirty="0" smtClean="0"/>
            <a:t>přímá úměra</a:t>
          </a:r>
          <a:endParaRPr lang="cs-CZ" sz="3400" kern="1200" dirty="0"/>
        </a:p>
      </dsp:txBody>
      <dsp:txXfrm>
        <a:off x="3565123" y="188161"/>
        <a:ext cx="4783203" cy="1128963"/>
      </dsp:txXfrm>
    </dsp:sp>
    <dsp:sp modelId="{DEFC9C7C-BB56-4973-8E52-D3E5E65357A1}">
      <dsp:nvSpPr>
        <dsp:cNvPr id="0" name=""/>
        <dsp:cNvSpPr/>
      </dsp:nvSpPr>
      <dsp:spPr>
        <a:xfrm>
          <a:off x="0" y="0"/>
          <a:ext cx="3565123" cy="1505284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900" kern="1200" dirty="0" smtClean="0"/>
            <a:t>úměrnosti</a:t>
          </a:r>
          <a:endParaRPr lang="cs-CZ" sz="4900" kern="1200" dirty="0"/>
        </a:p>
      </dsp:txBody>
      <dsp:txXfrm>
        <a:off x="73482" y="73482"/>
        <a:ext cx="3418159" cy="1358320"/>
      </dsp:txXfrm>
    </dsp:sp>
    <dsp:sp modelId="{9ABDB1CE-B5EC-4FE5-8742-161C6E9E42B2}">
      <dsp:nvSpPr>
        <dsp:cNvPr id="0" name=""/>
        <dsp:cNvSpPr/>
      </dsp:nvSpPr>
      <dsp:spPr>
        <a:xfrm>
          <a:off x="3565123" y="1656198"/>
          <a:ext cx="5347684" cy="15052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400" kern="1200" dirty="0" smtClean="0"/>
            <a:t>věty o shodnosti trojúhelníků</a:t>
          </a:r>
          <a:endParaRPr lang="cs-CZ" sz="3400" kern="1200" dirty="0"/>
        </a:p>
      </dsp:txBody>
      <dsp:txXfrm>
        <a:off x="3565123" y="1844359"/>
        <a:ext cx="4783203" cy="1128963"/>
      </dsp:txXfrm>
    </dsp:sp>
    <dsp:sp modelId="{453CFFB1-08BA-4EDC-A72D-30028351107E}">
      <dsp:nvSpPr>
        <dsp:cNvPr id="0" name=""/>
        <dsp:cNvSpPr/>
      </dsp:nvSpPr>
      <dsp:spPr>
        <a:xfrm>
          <a:off x="0" y="1656198"/>
          <a:ext cx="3565123" cy="1505284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900" kern="1200" dirty="0" smtClean="0"/>
            <a:t>trojúhelník</a:t>
          </a:r>
          <a:endParaRPr lang="cs-CZ" sz="4900" kern="1200" dirty="0"/>
        </a:p>
      </dsp:txBody>
      <dsp:txXfrm>
        <a:off x="73482" y="1729680"/>
        <a:ext cx="3418159" cy="135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57-3F36-724B-A332-D448C4527D30}" type="datetimeFigureOut">
              <a:t>18.04.2021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D8CC-6079-CB40-AF25-90B118481B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2.sv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matematika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DUBEN 2021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Graphic 11" descr="Illustration of a pencil character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1077964">
            <a:off x="654567" y="542486"/>
            <a:ext cx="1155789" cy="1971643"/>
          </a:xfrm>
          <a:prstGeom prst="rect">
            <a:avLst/>
          </a:prstGeom>
        </p:spPr>
      </p:pic>
      <p:pic>
        <p:nvPicPr>
          <p:cNvPr id="8" name="Graphic 7" descr="Illustration of a blue bag of school supplies character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73166" y="516810"/>
            <a:ext cx="2483858" cy="170923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89887452"/>
              </p:ext>
            </p:extLst>
          </p:nvPr>
        </p:nvGraphicFramePr>
        <p:xfrm>
          <a:off x="386640" y="2999232"/>
          <a:ext cx="8912808" cy="316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3" name="Skupina 12"/>
          <p:cNvGrpSpPr/>
          <p:nvPr/>
        </p:nvGrpSpPr>
        <p:grpSpPr>
          <a:xfrm>
            <a:off x="9343394" y="2999232"/>
            <a:ext cx="2718138" cy="1493255"/>
            <a:chOff x="0" y="0"/>
            <a:chExt cx="3565123" cy="988084"/>
          </a:xfrm>
          <a:solidFill>
            <a:schemeClr val="accent2">
              <a:lumMod val="50000"/>
            </a:schemeClr>
          </a:solidFill>
        </p:grpSpPr>
        <p:sp>
          <p:nvSpPr>
            <p:cNvPr id="14" name="Zaoblený obdélník 13"/>
            <p:cNvSpPr/>
            <p:nvPr/>
          </p:nvSpPr>
          <p:spPr>
            <a:xfrm>
              <a:off x="0" y="0"/>
              <a:ext cx="3565123" cy="98808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Zaoblený obdélník 4"/>
            <p:cNvSpPr txBox="1"/>
            <p:nvPr/>
          </p:nvSpPr>
          <p:spPr>
            <a:xfrm>
              <a:off x="63461" y="260350"/>
              <a:ext cx="3438202" cy="4673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93345" rIns="186690" bIns="93345" numCol="1" spcCol="1270" anchor="ctr" anchorCtr="0">
              <a:noAutofit/>
            </a:bodyPr>
            <a:lstStyle/>
            <a:p>
              <a:pPr marL="171450" lvl="0" indent="-171450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cs-CZ" sz="1100" dirty="0" smtClean="0"/>
                <a:t>uvedu příklad závislosti v matematice</a:t>
              </a:r>
            </a:p>
            <a:p>
              <a:pPr marL="171450" lvl="0" indent="-171450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cs-CZ" sz="1100" kern="1200" dirty="0" smtClean="0"/>
                <a:t>rozpoznám přímou a nepřímou úměrnost</a:t>
              </a:r>
            </a:p>
            <a:p>
              <a:pPr marL="171450" lvl="0" indent="-171450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cs-CZ" sz="1100" dirty="0" smtClean="0"/>
                <a:t>sestrojím graf přímé úměrnosti</a:t>
              </a:r>
            </a:p>
            <a:p>
              <a:pPr marL="171450" lvl="0" indent="-171450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cs-CZ" sz="1100" kern="1200" dirty="0" smtClean="0"/>
                <a:t>řeším úlohy s přímou úměrností</a:t>
              </a:r>
              <a:endParaRPr lang="cs-CZ" sz="1100" kern="12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9343394" y="4908944"/>
            <a:ext cx="2718138" cy="988084"/>
            <a:chOff x="0" y="0"/>
            <a:chExt cx="3565123" cy="988084"/>
          </a:xfrm>
          <a:solidFill>
            <a:schemeClr val="accent2">
              <a:lumMod val="50000"/>
            </a:schemeClr>
          </a:solidFill>
        </p:grpSpPr>
        <p:sp>
          <p:nvSpPr>
            <p:cNvPr id="20" name="Zaoblený obdélník 19"/>
            <p:cNvSpPr/>
            <p:nvPr/>
          </p:nvSpPr>
          <p:spPr>
            <a:xfrm>
              <a:off x="0" y="0"/>
              <a:ext cx="3565123" cy="98808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Zaoblený obdélník 4"/>
            <p:cNvSpPr txBox="1"/>
            <p:nvPr/>
          </p:nvSpPr>
          <p:spPr>
            <a:xfrm>
              <a:off x="63461" y="313697"/>
              <a:ext cx="3438202" cy="4673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93345" rIns="186690" bIns="93345" numCol="1" spcCol="1270" anchor="ctr" anchorCtr="0">
              <a:noAutofit/>
            </a:bodyPr>
            <a:lstStyle/>
            <a:p>
              <a:pPr marL="171450" lvl="0" indent="-17145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cs-CZ" sz="1100" kern="1200" dirty="0" smtClean="0"/>
                <a:t>rozpoznám shodné trojúhelníky s využitím vět o shodnosti trojúhelníků</a:t>
              </a:r>
              <a:endParaRPr lang="cs-CZ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TÝDENNÍ ÚKOL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1719" y="3503124"/>
            <a:ext cx="7772401" cy="3166033"/>
          </a:xfrm>
        </p:spPr>
        <p:txBody>
          <a:bodyPr>
            <a:normAutofit/>
          </a:bodyPr>
          <a:lstStyle/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cs-CZ" sz="2400" dirty="0" smtClean="0">
                <a:solidFill>
                  <a:schemeClr val="tx1"/>
                </a:solidFill>
              </a:rPr>
              <a:t>Sestroj trojúhelník DEF, který má délky stran: </a:t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i="1" dirty="0" smtClean="0">
                <a:solidFill>
                  <a:schemeClr val="tx1"/>
                </a:solidFill>
              </a:rPr>
              <a:t>d = 7 cm, e = 3 cm, f = 5 cm</a:t>
            </a:r>
            <a:r>
              <a:rPr lang="cs-CZ" sz="2400" dirty="0">
                <a:solidFill>
                  <a:srgbClr val="FFC000"/>
                </a:solidFill>
              </a:rPr>
              <a:t/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>(sestrojení obsahuje: náčrt, postup konstrukce, konstrukci, ověření správnosti řešení, diskuze počtu řešení)</a:t>
            </a:r>
            <a:endParaRPr lang="cs-CZ" sz="2400" dirty="0">
              <a:solidFill>
                <a:srgbClr val="FFC000"/>
              </a:solidFill>
            </a:endParaRP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cs-CZ" sz="2400" dirty="0" smtClean="0">
                <a:solidFill>
                  <a:schemeClr val="tx1"/>
                </a:solidFill>
              </a:rPr>
              <a:t>Vyřeš úkol v </a:t>
            </a:r>
            <a:r>
              <a:rPr lang="cs-CZ" sz="2400" dirty="0" err="1" smtClean="0">
                <a:solidFill>
                  <a:schemeClr val="tx1"/>
                </a:solidFill>
              </a:rPr>
              <a:t>umimematiku</a:t>
            </a:r>
            <a:r>
              <a:rPr lang="cs-CZ" sz="2400" dirty="0" smtClean="0">
                <a:solidFill>
                  <a:schemeClr val="tx1"/>
                </a:solidFill>
              </a:rPr>
              <a:t>: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br>
              <a:rPr lang="cs-CZ" sz="2400" dirty="0" smtClean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>procenta: mix</a:t>
            </a:r>
          </a:p>
        </p:txBody>
      </p:sp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</a:t>
            </a:r>
            <a:r>
              <a:rPr lang="cs-CZ" dirty="0" smtClean="0"/>
              <a:t>. hodina týdne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D39638-AED5-4483-9DDA-49E033B81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1752" y="2659180"/>
            <a:ext cx="7488396" cy="2710488"/>
          </a:xfrm>
        </p:spPr>
        <p:txBody>
          <a:bodyPr>
            <a:normAutofit/>
          </a:bodyPr>
          <a:lstStyle/>
          <a:p>
            <a:pPr algn="l">
              <a:lnSpc>
                <a:spcPts val="2800"/>
              </a:lnSpc>
            </a:pPr>
            <a:r>
              <a:rPr lang="cs-CZ" sz="3200" dirty="0" smtClean="0"/>
              <a:t>VĚTY O SHODNOSTI TROJÚHELNÍKŮ</a:t>
            </a:r>
          </a:p>
          <a:p>
            <a:pPr algn="l">
              <a:lnSpc>
                <a:spcPts val="2800"/>
              </a:lnSpc>
            </a:pPr>
            <a:endParaRPr lang="cs-CZ" sz="3200" dirty="0" smtClean="0"/>
          </a:p>
          <a:p>
            <a:pPr marL="457200" indent="-4572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odle čeho rozpoznáme shodné trojúhelníky?</a:t>
            </a:r>
          </a:p>
          <a:p>
            <a:pPr marL="457200" indent="-4572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Odhalení vět, zápis do sešitu.</a:t>
            </a:r>
          </a:p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 descr="Illustration of a blue bag of school supplies character ">
            <a:extLst>
              <a:ext uri="{FF2B5EF4-FFF2-40B4-BE49-F238E27FC236}">
                <a16:creationId xmlns:a16="http://schemas.microsoft.com/office/drawing/2014/main" id="{6F5EC1ED-E527-4E5A-A0D8-3D0719060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48159" y="2203704"/>
            <a:ext cx="3444298" cy="242206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0" y="6167037"/>
            <a:ext cx="12261159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zápisky v sešitě</a:t>
            </a:r>
          </a:p>
        </p:txBody>
      </p:sp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. hodina týdne</a:t>
            </a:r>
            <a:endParaRPr lang="en-US" dirty="0"/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-28576" y="0"/>
            <a:ext cx="3987118" cy="6867328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Illustration of a purple book character">
            <a:extLst>
              <a:ext uri="{FF2B5EF4-FFF2-40B4-BE49-F238E27FC236}">
                <a16:creationId xmlns:a16="http://schemas.microsoft.com/office/drawing/2014/main" id="{66D65075-912A-0B45-A895-6C8FA62F3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844970" y="1935634"/>
            <a:ext cx="2240025" cy="27086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935634"/>
            <a:ext cx="6858000" cy="2855027"/>
          </a:xfrm>
        </p:spPr>
        <p:txBody>
          <a:bodyPr/>
          <a:lstStyle/>
          <a:p>
            <a:r>
              <a:rPr lang="cs-CZ" sz="3200" dirty="0" smtClean="0"/>
              <a:t>ZÁVISLOSTI V MATEMATICE</a:t>
            </a:r>
          </a:p>
          <a:p>
            <a:endParaRPr lang="cs-CZ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čím se závislosti v matematice vyznačují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rozlišení závislostí: přímá a nepřímá úměrnost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zákonitosti v přímé úměrnosti</a:t>
            </a:r>
            <a:endParaRPr lang="en-US" sz="2400" dirty="0"/>
          </a:p>
          <a:p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-1" y="6013180"/>
            <a:ext cx="12261159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zápisky v sešitě</a:t>
            </a:r>
          </a:p>
          <a:p>
            <a:pPr algn="r"/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další úkoly zadané v hodině</a:t>
            </a:r>
            <a:endParaRPr lang="cs-CZ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3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B7C4AF-BB0C-400D-A8AA-F137B026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52100"/>
            <a:ext cx="6857999" cy="653547"/>
          </a:xfrm>
        </p:spPr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. hodina týdne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4F2D27-80D1-43A4-B893-7086233F71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205107" y="1600200"/>
            <a:ext cx="3429000" cy="3429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 descr="Illustration of a ruler character ">
            <a:extLst>
              <a:ext uri="{FF2B5EF4-FFF2-40B4-BE49-F238E27FC236}">
                <a16:creationId xmlns:a16="http://schemas.microsoft.com/office/drawing/2014/main" id="{4B6C31E8-1BAB-42D1-B428-60F38E95B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23556" flipH="1">
            <a:off x="8399034" y="3006502"/>
            <a:ext cx="3041146" cy="9642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2FEA6-8248-4738-93E1-2DBD6D4DB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0119" y="2093123"/>
            <a:ext cx="6858000" cy="251863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PŘÍMÁ ÚMĚRNOST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graf přímé úměrnosti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sestrojení grafu podle tabulky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6044560"/>
            <a:ext cx="12192000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zápisky v sešitě</a:t>
            </a:r>
          </a:p>
          <a:p>
            <a:pPr algn="r"/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další úkoly zadané v hodině</a:t>
            </a:r>
            <a:endParaRPr lang="cs-CZ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4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917F77-243B-4BBF-93F5-981B7818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. hodina týdne</a:t>
            </a:r>
            <a:endParaRPr lang="en-US" dirty="0"/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 flipH="1">
            <a:off x="-81024" y="0"/>
            <a:ext cx="4023360" cy="6929752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Illustration of a pencil character ">
            <a:extLst>
              <a:ext uri="{FF2B5EF4-FFF2-40B4-BE49-F238E27FC236}">
                <a16:creationId xmlns:a16="http://schemas.microsoft.com/office/drawing/2014/main" id="{222ABB80-F4BD-D04A-9014-C1E1AC279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92209">
            <a:off x="715004" y="1795108"/>
            <a:ext cx="1915595" cy="32677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18" y="2656753"/>
            <a:ext cx="6858000" cy="2293529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cs-CZ" sz="3200" dirty="0" smtClean="0"/>
              <a:t>PŘÍMÁ ÚMĚRNOST</a:t>
            </a:r>
          </a:p>
          <a:p>
            <a:pPr>
              <a:lnSpc>
                <a:spcPts val="2800"/>
              </a:lnSpc>
            </a:pPr>
            <a:endParaRPr lang="cs-CZ" sz="32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přímá úměrnost ve slovních úlohách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-81024" y="6006835"/>
            <a:ext cx="12261159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zápisky v sešitě</a:t>
            </a:r>
          </a:p>
          <a:p>
            <a:pPr algn="r"/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další úkoly zadané v hodině</a:t>
            </a:r>
            <a:endParaRPr lang="cs-CZ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89C1B-E610-4A9C-9D28-118BB1DC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NAVÍC</a:t>
            </a:r>
            <a:endParaRPr lang="en-US" dirty="0"/>
          </a:p>
          <a:p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00" y="3145233"/>
            <a:ext cx="7183619" cy="296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639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HousePresentation_Elementary_Win32_JB_v2" id="{76CC1F8F-1616-4FD5-B5D9-5288357CAB76}" vid="{CCFA5B03-57D1-4BF3-98DD-85D1A7F0AA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4EED2D-C894-47C4-9CDD-55EC03B2713B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16c05727-aa75-4e4a-9b5f-8a80a1165891"/>
    <ds:schemaRef ds:uri="71af3243-3dd4-4a8d-8c0d-dd76da1f02a5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tf45015601_win32</Template>
  <TotalTime>0</TotalTime>
  <Words>135</Words>
  <Application>Microsoft Office PowerPoint</Application>
  <PresentationFormat>Širokoúhlá obrazovka</PresentationFormat>
  <Paragraphs>47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Kristen ITC</vt:lpstr>
      <vt:lpstr>Quire Sans</vt:lpstr>
      <vt:lpstr>Motiv Office</vt:lpstr>
      <vt:lpstr>matematika </vt:lpstr>
      <vt:lpstr>TÝDENNÍ ÚKOL</vt:lpstr>
      <vt:lpstr>1. hodina týdne</vt:lpstr>
      <vt:lpstr>2. hodina týdne</vt:lpstr>
      <vt:lpstr>3. hodina týdne</vt:lpstr>
      <vt:lpstr>4. hodina týdne</vt:lpstr>
      <vt:lpstr>NAVÍC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2021-04-01T10:27:21Z</dcterms:created>
  <dcterms:modified xsi:type="dcterms:W3CDTF">2021-04-18T19:16:31Z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_MarkAsFinal">
    <vt:bool>true</vt:bool>
  </property>
</Properties>
</file>