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63" r:id="rId3"/>
    <p:sldId id="272" r:id="rId4"/>
    <p:sldId id="271" r:id="rId5"/>
    <p:sldId id="276" r:id="rId6"/>
    <p:sldId id="277" r:id="rId7"/>
    <p:sldId id="275" r:id="rId8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6437" autoAdjust="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5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D26625-EFD1-4D98-BB9B-FC609CEEB77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1CB33A6-A0D7-42FA-B8E1-F2D3A9E9EF9D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dirty="0" smtClean="0"/>
            <a:t>PROCVIČUJEME DUBNOVÉ UČIVO</a:t>
          </a:r>
          <a:endParaRPr lang="cs-CZ" dirty="0"/>
        </a:p>
      </dgm:t>
    </dgm:pt>
    <dgm:pt modelId="{BC5DE824-3A59-4A72-8B50-3290DAB33B09}" type="parTrans" cxnId="{30360A0F-48E3-4C1F-B8B8-C0F3D5E48716}">
      <dgm:prSet/>
      <dgm:spPr/>
      <dgm:t>
        <a:bodyPr/>
        <a:lstStyle/>
        <a:p>
          <a:endParaRPr lang="cs-CZ"/>
        </a:p>
      </dgm:t>
    </dgm:pt>
    <dgm:pt modelId="{30E4AA73-9E61-4A1A-AC16-3B302DE7CDB4}" type="sibTrans" cxnId="{30360A0F-48E3-4C1F-B8B8-C0F3D5E48716}">
      <dgm:prSet/>
      <dgm:spPr/>
      <dgm:t>
        <a:bodyPr/>
        <a:lstStyle/>
        <a:p>
          <a:endParaRPr lang="cs-CZ"/>
        </a:p>
      </dgm:t>
    </dgm:pt>
    <dgm:pt modelId="{0560858E-78E4-4721-95EF-5142612596C8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dirty="0" smtClean="0"/>
            <a:t>přímá a nepřímá úměrnost</a:t>
          </a:r>
          <a:endParaRPr lang="cs-CZ" dirty="0"/>
        </a:p>
      </dgm:t>
    </dgm:pt>
    <dgm:pt modelId="{C554E57A-987E-458B-B35E-93C01BC59CD4}" type="parTrans" cxnId="{CE8C914D-8229-4AEE-9E6C-D6B142375123}">
      <dgm:prSet/>
      <dgm:spPr/>
      <dgm:t>
        <a:bodyPr/>
        <a:lstStyle/>
        <a:p>
          <a:endParaRPr lang="cs-CZ"/>
        </a:p>
      </dgm:t>
    </dgm:pt>
    <dgm:pt modelId="{25E3D5B8-323C-42D5-8F48-28DE627CF042}" type="sibTrans" cxnId="{CE8C914D-8229-4AEE-9E6C-D6B142375123}">
      <dgm:prSet/>
      <dgm:spPr/>
      <dgm:t>
        <a:bodyPr/>
        <a:lstStyle/>
        <a:p>
          <a:endParaRPr lang="cs-CZ"/>
        </a:p>
      </dgm:t>
    </dgm:pt>
    <dgm:pt modelId="{A271F098-DB06-493E-B91F-6E735AE29A8F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dirty="0" smtClean="0"/>
            <a:t>konstrukce trojúhelníků</a:t>
          </a:r>
          <a:endParaRPr lang="cs-CZ" dirty="0"/>
        </a:p>
      </dgm:t>
    </dgm:pt>
    <dgm:pt modelId="{56E55A7B-9BF2-4EC7-9124-DE62EC0FAFB2}" type="parTrans" cxnId="{45283406-5CD4-40E9-808F-E0ADC758179D}">
      <dgm:prSet/>
      <dgm:spPr/>
      <dgm:t>
        <a:bodyPr/>
        <a:lstStyle/>
        <a:p>
          <a:endParaRPr lang="cs-CZ"/>
        </a:p>
      </dgm:t>
    </dgm:pt>
    <dgm:pt modelId="{B35791D9-2784-47C1-8ADE-A84291D925D2}" type="sibTrans" cxnId="{45283406-5CD4-40E9-808F-E0ADC758179D}">
      <dgm:prSet/>
      <dgm:spPr/>
      <dgm:t>
        <a:bodyPr/>
        <a:lstStyle/>
        <a:p>
          <a:endParaRPr lang="cs-CZ"/>
        </a:p>
      </dgm:t>
    </dgm:pt>
    <dgm:pt modelId="{DE8162F8-36EC-4C41-8231-FF0D279E280E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dirty="0" smtClean="0"/>
            <a:t>procenta</a:t>
          </a:r>
          <a:endParaRPr lang="cs-CZ" dirty="0"/>
        </a:p>
      </dgm:t>
    </dgm:pt>
    <dgm:pt modelId="{2697B671-F13E-4366-A8F3-81746D0F2A82}" type="parTrans" cxnId="{63C3FF04-8003-4EC0-8E1C-E969BCB1BE74}">
      <dgm:prSet/>
      <dgm:spPr/>
      <dgm:t>
        <a:bodyPr/>
        <a:lstStyle/>
        <a:p>
          <a:endParaRPr lang="cs-CZ"/>
        </a:p>
      </dgm:t>
    </dgm:pt>
    <dgm:pt modelId="{EC66668D-A158-4C95-A975-4CAC18FB87CD}" type="sibTrans" cxnId="{63C3FF04-8003-4EC0-8E1C-E969BCB1BE74}">
      <dgm:prSet/>
      <dgm:spPr/>
      <dgm:t>
        <a:bodyPr/>
        <a:lstStyle/>
        <a:p>
          <a:endParaRPr lang="cs-CZ"/>
        </a:p>
      </dgm:t>
    </dgm:pt>
    <dgm:pt modelId="{A23C72D1-12A7-4916-AC2E-BCD4A1BAB5A7}" type="pres">
      <dgm:prSet presAssocID="{79D26625-EFD1-4D98-BB9B-FC609CEEB77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12BB2D7-9CCA-4744-9EFE-377BAEC0A5CA}" type="pres">
      <dgm:prSet presAssocID="{71CB33A6-A0D7-42FA-B8E1-F2D3A9E9EF9D}" presName="comp" presStyleCnt="0"/>
      <dgm:spPr/>
    </dgm:pt>
    <dgm:pt modelId="{1AE4917D-9996-4399-B2A0-14F58A597B37}" type="pres">
      <dgm:prSet presAssocID="{71CB33A6-A0D7-42FA-B8E1-F2D3A9E9EF9D}" presName="box" presStyleLbl="node1" presStyleIdx="0" presStyleCnt="1" custLinFactNeighborY="-1053"/>
      <dgm:spPr/>
      <dgm:t>
        <a:bodyPr/>
        <a:lstStyle/>
        <a:p>
          <a:endParaRPr lang="cs-CZ"/>
        </a:p>
      </dgm:t>
    </dgm:pt>
    <dgm:pt modelId="{3D15D058-4082-4871-BCAC-3602B2F08E6F}" type="pres">
      <dgm:prSet presAssocID="{71CB33A6-A0D7-42FA-B8E1-F2D3A9E9EF9D}" presName="img" presStyleLbl="fgImgPlace1" presStyleIdx="0" presStyleCnt="1" custScaleX="100391" custScaleY="53825" custLinFactNeighborX="-2311" custLinFactNeighborY="-177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6CB80F2B-721E-478A-8903-917E633613D3}" type="pres">
      <dgm:prSet presAssocID="{71CB33A6-A0D7-42FA-B8E1-F2D3A9E9EF9D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7CD5125-5ED9-4469-A2CA-095D0BE8DD07}" type="presOf" srcId="{DE8162F8-36EC-4C41-8231-FF0D279E280E}" destId="{1AE4917D-9996-4399-B2A0-14F58A597B37}" srcOrd="0" destOrd="3" presId="urn:microsoft.com/office/officeart/2005/8/layout/vList4"/>
    <dgm:cxn modelId="{5F33F1EF-65B3-424A-9B65-E08C1C5156C5}" type="presOf" srcId="{0560858E-78E4-4721-95EF-5142612596C8}" destId="{1AE4917D-9996-4399-B2A0-14F58A597B37}" srcOrd="0" destOrd="1" presId="urn:microsoft.com/office/officeart/2005/8/layout/vList4"/>
    <dgm:cxn modelId="{3D0695A6-119C-43B1-AB37-AE66290BEEFE}" type="presOf" srcId="{DE8162F8-36EC-4C41-8231-FF0D279E280E}" destId="{6CB80F2B-721E-478A-8903-917E633613D3}" srcOrd="1" destOrd="3" presId="urn:microsoft.com/office/officeart/2005/8/layout/vList4"/>
    <dgm:cxn modelId="{09E0861F-1872-405A-AA02-592C2BD73EB6}" type="presOf" srcId="{79D26625-EFD1-4D98-BB9B-FC609CEEB77A}" destId="{A23C72D1-12A7-4916-AC2E-BCD4A1BAB5A7}" srcOrd="0" destOrd="0" presId="urn:microsoft.com/office/officeart/2005/8/layout/vList4"/>
    <dgm:cxn modelId="{45283406-5CD4-40E9-808F-E0ADC758179D}" srcId="{71CB33A6-A0D7-42FA-B8E1-F2D3A9E9EF9D}" destId="{A271F098-DB06-493E-B91F-6E735AE29A8F}" srcOrd="1" destOrd="0" parTransId="{56E55A7B-9BF2-4EC7-9124-DE62EC0FAFB2}" sibTransId="{B35791D9-2784-47C1-8ADE-A84291D925D2}"/>
    <dgm:cxn modelId="{CE8C914D-8229-4AEE-9E6C-D6B142375123}" srcId="{71CB33A6-A0D7-42FA-B8E1-F2D3A9E9EF9D}" destId="{0560858E-78E4-4721-95EF-5142612596C8}" srcOrd="0" destOrd="0" parTransId="{C554E57A-987E-458B-B35E-93C01BC59CD4}" sibTransId="{25E3D5B8-323C-42D5-8F48-28DE627CF042}"/>
    <dgm:cxn modelId="{6564D403-9C88-41D0-8E96-4EE82B8A730A}" type="presOf" srcId="{71CB33A6-A0D7-42FA-B8E1-F2D3A9E9EF9D}" destId="{1AE4917D-9996-4399-B2A0-14F58A597B37}" srcOrd="0" destOrd="0" presId="urn:microsoft.com/office/officeart/2005/8/layout/vList4"/>
    <dgm:cxn modelId="{30360A0F-48E3-4C1F-B8B8-C0F3D5E48716}" srcId="{79D26625-EFD1-4D98-BB9B-FC609CEEB77A}" destId="{71CB33A6-A0D7-42FA-B8E1-F2D3A9E9EF9D}" srcOrd="0" destOrd="0" parTransId="{BC5DE824-3A59-4A72-8B50-3290DAB33B09}" sibTransId="{30E4AA73-9E61-4A1A-AC16-3B302DE7CDB4}"/>
    <dgm:cxn modelId="{63C3FF04-8003-4EC0-8E1C-E969BCB1BE74}" srcId="{71CB33A6-A0D7-42FA-B8E1-F2D3A9E9EF9D}" destId="{DE8162F8-36EC-4C41-8231-FF0D279E280E}" srcOrd="2" destOrd="0" parTransId="{2697B671-F13E-4366-A8F3-81746D0F2A82}" sibTransId="{EC66668D-A158-4C95-A975-4CAC18FB87CD}"/>
    <dgm:cxn modelId="{9AE847A5-4D57-4DAB-9C71-07C0B20A6505}" type="presOf" srcId="{A271F098-DB06-493E-B91F-6E735AE29A8F}" destId="{6CB80F2B-721E-478A-8903-917E633613D3}" srcOrd="1" destOrd="2" presId="urn:microsoft.com/office/officeart/2005/8/layout/vList4"/>
    <dgm:cxn modelId="{F01472F8-6293-498F-A24D-24B016555F91}" type="presOf" srcId="{71CB33A6-A0D7-42FA-B8E1-F2D3A9E9EF9D}" destId="{6CB80F2B-721E-478A-8903-917E633613D3}" srcOrd="1" destOrd="0" presId="urn:microsoft.com/office/officeart/2005/8/layout/vList4"/>
    <dgm:cxn modelId="{A1FC5C60-796B-4E9A-8877-AB584A885194}" type="presOf" srcId="{0560858E-78E4-4721-95EF-5142612596C8}" destId="{6CB80F2B-721E-478A-8903-917E633613D3}" srcOrd="1" destOrd="1" presId="urn:microsoft.com/office/officeart/2005/8/layout/vList4"/>
    <dgm:cxn modelId="{CC0FEE5F-2DE3-4112-8BA1-0463C04AA971}" type="presOf" srcId="{A271F098-DB06-493E-B91F-6E735AE29A8F}" destId="{1AE4917D-9996-4399-B2A0-14F58A597B37}" srcOrd="0" destOrd="2" presId="urn:microsoft.com/office/officeart/2005/8/layout/vList4"/>
    <dgm:cxn modelId="{81FE6656-8C1A-4FE8-8827-5A2B1C382243}" type="presParOf" srcId="{A23C72D1-12A7-4916-AC2E-BCD4A1BAB5A7}" destId="{912BB2D7-9CCA-4744-9EFE-377BAEC0A5CA}" srcOrd="0" destOrd="0" presId="urn:microsoft.com/office/officeart/2005/8/layout/vList4"/>
    <dgm:cxn modelId="{A59EE993-E809-4649-94B8-D80E164EC9FA}" type="presParOf" srcId="{912BB2D7-9CCA-4744-9EFE-377BAEC0A5CA}" destId="{1AE4917D-9996-4399-B2A0-14F58A597B37}" srcOrd="0" destOrd="0" presId="urn:microsoft.com/office/officeart/2005/8/layout/vList4"/>
    <dgm:cxn modelId="{5B14E422-BB32-44D8-8E35-95776AED7D41}" type="presParOf" srcId="{912BB2D7-9CCA-4744-9EFE-377BAEC0A5CA}" destId="{3D15D058-4082-4871-BCAC-3602B2F08E6F}" srcOrd="1" destOrd="0" presId="urn:microsoft.com/office/officeart/2005/8/layout/vList4"/>
    <dgm:cxn modelId="{DC0BD5F4-A7B4-4161-8DD7-53D3BBE1E703}" type="presParOf" srcId="{912BB2D7-9CCA-4744-9EFE-377BAEC0A5CA}" destId="{6CB80F2B-721E-478A-8903-917E633613D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4917D-9996-4399-B2A0-14F58A597B37}">
      <dsp:nvSpPr>
        <dsp:cNvPr id="0" name=""/>
        <dsp:cNvSpPr/>
      </dsp:nvSpPr>
      <dsp:spPr>
        <a:xfrm>
          <a:off x="0" y="0"/>
          <a:ext cx="5481412" cy="256946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PROCVIČUJEME DUBNOVÉ UČIVO</a:t>
          </a:r>
          <a:endParaRPr lang="cs-CZ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přímá a nepřímá úměrnost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konstrukce trojúhelníků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procenta</a:t>
          </a:r>
          <a:endParaRPr lang="cs-CZ" sz="1800" kern="1200" dirty="0"/>
        </a:p>
      </dsp:txBody>
      <dsp:txXfrm>
        <a:off x="1353228" y="0"/>
        <a:ext cx="4128183" cy="2569464"/>
      </dsp:txXfrm>
    </dsp:sp>
    <dsp:sp modelId="{3D15D058-4082-4871-BCAC-3602B2F08E6F}">
      <dsp:nvSpPr>
        <dsp:cNvPr id="0" name=""/>
        <dsp:cNvSpPr/>
      </dsp:nvSpPr>
      <dsp:spPr>
        <a:xfrm>
          <a:off x="229468" y="694957"/>
          <a:ext cx="1100568" cy="110641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6B7C0016-2B63-4D8C-8738-A6126F26B82B}" type="datetime1">
              <a:rPr lang="cs-CZ" smtClean="0"/>
              <a:t>02.05.2021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cs-CZ" smtClean="0"/>
              <a:pPr algn="r"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7A79BC77-8DE0-4C1A-B3A3-80C05C1E71ED}" type="datetime1">
              <a:rPr lang="cs-CZ" smtClean="0"/>
              <a:pPr/>
              <a:t>02.05.2021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 dirty="0" smtClean="0"/>
              <a:t>Kliknutím lze upravit styl předlohy.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8DC57A8-AE18-4654-B6AF-04B3577165BE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0735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108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115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2744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1294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1723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cs-CZ" noProof="0" dirty="0" smtClean="0"/>
              <a:t>Kliknutím lze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rázky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grpSp>
        <p:nvGrpSpPr>
          <p:cNvPr id="84" name="Skupin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6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7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8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9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0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1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2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3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4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5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6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97" name="Zástupný symbol obrázku 3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grpSp>
        <p:nvGrpSpPr>
          <p:cNvPr id="98" name="Skupin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0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1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2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3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4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5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6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7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8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9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0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111" name="Zástupný symbol obrázku 3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grpSp>
        <p:nvGrpSpPr>
          <p:cNvPr id="112" name="Skupin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4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5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6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7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8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9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0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1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2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3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4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125" name="Zástupný symbol obrázku 3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26" name="Zástupný symbol pro text 3"/>
          <p:cNvSpPr>
            <a:spLocks noGrp="1"/>
          </p:cNvSpPr>
          <p:nvPr>
            <p:ph type="body" sz="half" idx="21" hasCustomPrompt="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0793E5E-F11B-414A-8A21-41023EACC0A1}" type="datetime1">
              <a:rPr lang="cs-CZ" noProof="0" smtClean="0"/>
              <a:pPr/>
              <a:t>02.05.2021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5AA9C1E7-6E57-4B35-BCA5-77B45B027476}" type="datetime1">
              <a:rPr lang="cs-CZ" noProof="0" smtClean="0"/>
              <a:pPr/>
              <a:t>02.05.2021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grpSp>
        <p:nvGrpSpPr>
          <p:cNvPr id="8" name="Skupin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Volný tvar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" name="Volný tvar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grpSp>
          <p:nvGrpSpPr>
            <p:cNvPr id="11" name="Skupin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Volný tvar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21" name="Volný tvar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</p:grpSp>
        <p:sp>
          <p:nvSpPr>
            <p:cNvPr id="12" name="Volný tvar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" name="Volný tvar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" name="Volný tvar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" name="Volný tvar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" name="Volný tvar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" name="Volný tvar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8" name="Volný tvar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9" name="Volný tvar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5AC103-7A14-43FD-BB30-8B2F64E5B71D}" type="datetime1">
              <a:rPr lang="cs-CZ" noProof="0" smtClean="0"/>
              <a:pPr/>
              <a:t>02.05.2021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B292DB-DEC2-4819-8C16-6B707EA1E796}" type="datetime1">
              <a:rPr lang="cs-CZ" noProof="0" smtClean="0"/>
              <a:pPr/>
              <a:t>02.05.2021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743D1C4-D775-423B-A080-3903D1659834}" type="datetime1">
              <a:rPr lang="cs-CZ" noProof="0" smtClean="0"/>
              <a:pPr/>
              <a:t>02.05.2021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EF0B0A-F679-419F-ADC4-31D06CAF511B}" type="datetime1">
              <a:rPr lang="cs-CZ" noProof="0" smtClean="0"/>
              <a:pPr/>
              <a:t>02.05.2021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E1BCDBF-D2C5-4505-A4D1-53F47C0E3809}" type="datetime1">
              <a:rPr lang="cs-CZ" noProof="0" smtClean="0"/>
              <a:pPr/>
              <a:t>02.05.2021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85A5FC-6474-443B-A65C-AC3C0E3B63DA}" type="datetime1">
              <a:rPr lang="cs-CZ" noProof="0" smtClean="0"/>
              <a:pPr/>
              <a:t>02.05.2021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6206F1-DA20-4984-A02D-A2D3A49F6AE9}" type="datetime1">
              <a:rPr lang="cs-CZ" noProof="0" smtClean="0"/>
              <a:pPr/>
              <a:t>02.05.2021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D19C6F-B567-4565-8922-CAF3DFDFE2EE}" type="datetime1">
              <a:rPr lang="cs-CZ" noProof="0" smtClean="0"/>
              <a:pPr/>
              <a:t>02.05.2021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grpSp>
        <p:nvGrpSpPr>
          <p:cNvPr id="9" name="Skupin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8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9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0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1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36" name="Zástupný symbol obrázku 3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39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grpSp>
        <p:nvGrpSpPr>
          <p:cNvPr id="22" name="Skupin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4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5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6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7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8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9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0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1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2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3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4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37" name="Zástupný symbol obrázku 3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0" name="Zástupný symbol pro text 3"/>
          <p:cNvSpPr>
            <a:spLocks noGrp="1"/>
          </p:cNvSpPr>
          <p:nvPr>
            <p:ph type="body" sz="half" idx="19" hasCustomPrompt="1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3DBF12-736B-443A-B0B9-305C49E7B12B}" type="datetime1">
              <a:rPr lang="cs-CZ" noProof="0" smtClean="0"/>
              <a:pPr/>
              <a:t>02.05.2021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rázky s titul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grpSp>
        <p:nvGrpSpPr>
          <p:cNvPr id="52" name="Skupin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4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5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6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7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8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9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0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1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2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3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4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79" name="Zástupný symbol obrázku 3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81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grpSp>
        <p:nvGrpSpPr>
          <p:cNvPr id="84" name="Skupin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6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7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8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9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0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1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2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3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4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5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6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78" name="Zástupný symbol obrázku 3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82" name="Zástupný symbol pro text 3"/>
          <p:cNvSpPr>
            <a:spLocks noGrp="1"/>
          </p:cNvSpPr>
          <p:nvPr>
            <p:ph type="body" sz="half" idx="21" hasCustomPrompt="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grpSp>
        <p:nvGrpSpPr>
          <p:cNvPr id="97" name="Skupin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9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0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1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2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3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4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5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6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7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8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9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80" name="Zástupný symbol obrázku 3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83" name="Zástupný symbol pro text 3"/>
          <p:cNvSpPr>
            <a:spLocks noGrp="1"/>
          </p:cNvSpPr>
          <p:nvPr>
            <p:ph type="body" sz="half" idx="22" hasCustomPrompt="1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772406A-9C03-48C6-BFD5-6C00878C2ECE}" type="datetime1">
              <a:rPr lang="cs-CZ" noProof="0" smtClean="0"/>
              <a:pPr/>
              <a:t>02.05.2021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4EAD302A-D42A-4556-ABBC-DF2B88F5ACFC}" type="datetime1">
              <a:rPr lang="cs-CZ" noProof="0" smtClean="0"/>
              <a:pPr/>
              <a:t>02.05.2021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3193" y="676656"/>
            <a:ext cx="6016752" cy="1087582"/>
          </a:xfrm>
        </p:spPr>
        <p:txBody>
          <a:bodyPr rtlCol="0">
            <a:normAutofit fontScale="90000"/>
          </a:bodyPr>
          <a:lstStyle/>
          <a:p>
            <a:pPr rtl="0"/>
            <a:r>
              <a:rPr lang="cs-CZ" dirty="0" smtClean="0"/>
              <a:t>1. týden května 3.5. – 7.5.</a:t>
            </a:r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64886479"/>
              </p:ext>
            </p:extLst>
          </p:nvPr>
        </p:nvGraphicFramePr>
        <p:xfrm>
          <a:off x="6012596" y="2075688"/>
          <a:ext cx="5481412" cy="2569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17" y="0"/>
            <a:ext cx="5600763" cy="996696"/>
          </a:xfrm>
        </p:spPr>
        <p:txBody>
          <a:bodyPr rtlCol="0"/>
          <a:lstStyle/>
          <a:p>
            <a:pPr algn="ctr" rtl="0"/>
            <a:r>
              <a:rPr lang="cs-CZ" dirty="0" smtClean="0"/>
              <a:t>TÝDENNÍ ÚKOL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90872" y="1886712"/>
            <a:ext cx="7246556" cy="3087624"/>
          </a:xfrm>
        </p:spPr>
        <p:txBody>
          <a:bodyPr rtlCol="0">
            <a:normAutofit/>
          </a:bodyPr>
          <a:lstStyle/>
          <a:p>
            <a:pPr rtl="0"/>
            <a:r>
              <a:rPr lang="cs-CZ" dirty="0" smtClean="0"/>
              <a:t>v poslední hodině minulého týdne jsi měl/a na výběr ze dvou PL: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cs-CZ" dirty="0" smtClean="0"/>
              <a:t>rýsuji trojúhelníky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cs-CZ" dirty="0" smtClean="0"/>
              <a:t>počítám slovní úlohy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cs-CZ" dirty="0"/>
          </a:p>
          <a:p>
            <a:pPr rtl="0"/>
            <a:r>
              <a:rPr lang="cs-CZ" dirty="0" smtClean="0"/>
              <a:t>vypracuj ten pracovní list, který jsi minulý týden </a:t>
            </a:r>
            <a:r>
              <a:rPr lang="cs-CZ" dirty="0" smtClean="0"/>
              <a:t>nedělal/a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59956" y="128016"/>
            <a:ext cx="5472748" cy="905256"/>
          </a:xfrm>
        </p:spPr>
        <p:txBody>
          <a:bodyPr rtlCol="0"/>
          <a:lstStyle/>
          <a:p>
            <a:pPr rtl="0"/>
            <a:r>
              <a:rPr lang="cs-CZ" dirty="0" smtClean="0"/>
              <a:t>1</a:t>
            </a:r>
            <a:r>
              <a:rPr lang="cs-CZ" dirty="0" smtClean="0"/>
              <a:t>. </a:t>
            </a:r>
            <a:r>
              <a:rPr lang="cs-CZ" dirty="0" smtClean="0"/>
              <a:t>HODINA TÝDNE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419036" y="1581912"/>
            <a:ext cx="5853748" cy="4257929"/>
          </a:xfrm>
        </p:spPr>
        <p:txBody>
          <a:bodyPr rtlCol="0">
            <a:normAutofit fontScale="92500" lnSpcReduction="20000"/>
          </a:bodyPr>
          <a:lstStyle/>
          <a:p>
            <a:pPr marL="0" indent="0" rtl="0">
              <a:buNone/>
            </a:pPr>
            <a:r>
              <a:rPr lang="cs-CZ" sz="3200" b="1" dirty="0" smtClean="0"/>
              <a:t>konstrukce trojúhelníků</a:t>
            </a:r>
            <a:endParaRPr lang="cs-CZ" dirty="0" smtClean="0"/>
          </a:p>
          <a:p>
            <a:pPr lvl="1"/>
            <a:r>
              <a:rPr lang="cs-CZ" dirty="0" smtClean="0"/>
              <a:t>sestrojení trojúhelníku podle vět o shodnostech trojúhelníků</a:t>
            </a:r>
          </a:p>
          <a:p>
            <a:pPr lvl="1"/>
            <a:r>
              <a:rPr lang="cs-CZ" dirty="0" smtClean="0"/>
              <a:t>určování shodných </a:t>
            </a:r>
            <a:r>
              <a:rPr lang="cs-CZ" dirty="0" smtClean="0"/>
              <a:t>trojúhelníků</a:t>
            </a:r>
          </a:p>
          <a:p>
            <a:pPr lvl="1"/>
            <a:r>
              <a:rPr lang="cs-CZ" dirty="0" smtClean="0"/>
              <a:t>použití vět o shodnosti trojúhelníků</a:t>
            </a:r>
          </a:p>
          <a:p>
            <a:pPr lvl="1"/>
            <a:r>
              <a:rPr lang="cs-CZ" dirty="0"/>
              <a:t>konkrétní otázky a nejasnosti – připrav si na </a:t>
            </a:r>
            <a:r>
              <a:rPr lang="cs-CZ" dirty="0" smtClean="0"/>
              <a:t>hodinu</a:t>
            </a:r>
            <a:endParaRPr lang="cs-CZ" dirty="0" smtClean="0"/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75000"/>
                  </a:schemeClr>
                </a:solidFill>
              </a:rPr>
              <a:t>po </a:t>
            </a:r>
            <a:r>
              <a:rPr lang="cs-CZ" sz="2000" dirty="0" smtClean="0">
                <a:solidFill>
                  <a:schemeClr val="tx1">
                    <a:lumMod val="75000"/>
                  </a:schemeClr>
                </a:solidFill>
              </a:rPr>
              <a:t>úvodním kvízu </a:t>
            </a:r>
            <a:r>
              <a:rPr lang="cs-CZ" sz="2000" dirty="0">
                <a:solidFill>
                  <a:schemeClr val="tx1">
                    <a:lumMod val="75000"/>
                  </a:schemeClr>
                </a:solidFill>
              </a:rPr>
              <a:t>se dělíme na skupiny: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FFC000"/>
                </a:solidFill>
              </a:rPr>
              <a:t>oranžoví – pracují společně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B050"/>
                </a:solidFill>
              </a:rPr>
              <a:t>zelení – pracují sami/ve skupině</a:t>
            </a:r>
          </a:p>
          <a:p>
            <a:pPr marL="457200" lvl="1" indent="0">
              <a:buNone/>
            </a:pPr>
            <a:endParaRPr lang="cs-CZ" dirty="0" smtClean="0"/>
          </a:p>
        </p:txBody>
      </p:sp>
      <p:sp>
        <p:nvSpPr>
          <p:cNvPr id="5" name="Zástupný symbol pro obsah 1"/>
          <p:cNvSpPr>
            <a:spLocks noGrp="1"/>
          </p:cNvSpPr>
          <p:nvPr>
            <p:ph sz="half" idx="2"/>
          </p:nvPr>
        </p:nvSpPr>
        <p:spPr>
          <a:xfrm>
            <a:off x="7644384" y="3639312"/>
            <a:ext cx="4434840" cy="24231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S ČÍM BUDEME PRACOVAT: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kvíz ve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Forms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školní sešit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bílý papír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rýsovací potřeby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pracovní sešit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95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223964" y="112776"/>
            <a:ext cx="5317300" cy="856488"/>
          </a:xfrm>
        </p:spPr>
        <p:txBody>
          <a:bodyPr rtlCol="0">
            <a:normAutofit/>
          </a:bodyPr>
          <a:lstStyle/>
          <a:p>
            <a:pPr rtl="0"/>
            <a:r>
              <a:rPr lang="cs-CZ" dirty="0"/>
              <a:t>2</a:t>
            </a:r>
            <a:r>
              <a:rPr lang="cs-CZ" dirty="0" smtClean="0"/>
              <a:t>. </a:t>
            </a:r>
            <a:r>
              <a:rPr lang="cs-CZ" dirty="0" smtClean="0"/>
              <a:t>HODINA TÝDNE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662876" y="1792224"/>
            <a:ext cx="6432868" cy="3474720"/>
          </a:xfrm>
        </p:spPr>
        <p:txBody>
          <a:bodyPr rtlCol="0">
            <a:normAutofit fontScale="85000" lnSpcReduction="20000"/>
          </a:bodyPr>
          <a:lstStyle/>
          <a:p>
            <a:pPr marL="0" indent="0" rtl="0">
              <a:buNone/>
            </a:pPr>
            <a:r>
              <a:rPr lang="cs-CZ" sz="3500" b="1" dirty="0" smtClean="0"/>
              <a:t>přímá a nepřímá úměrnost</a:t>
            </a:r>
            <a:r>
              <a:rPr lang="cs-CZ" dirty="0" smtClean="0"/>
              <a:t>:</a:t>
            </a:r>
          </a:p>
          <a:p>
            <a:r>
              <a:rPr lang="cs-CZ" dirty="0" smtClean="0"/>
              <a:t>slovní </a:t>
            </a:r>
            <a:r>
              <a:rPr lang="cs-CZ" dirty="0" smtClean="0"/>
              <a:t>úlohy</a:t>
            </a:r>
          </a:p>
          <a:p>
            <a:r>
              <a:rPr lang="cs-CZ" dirty="0" smtClean="0"/>
              <a:t>konkrétní otázky a nejasnosti – připrav si na hodinu</a:t>
            </a:r>
            <a:endParaRPr lang="cs-CZ" dirty="0" smtClean="0"/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cs-CZ" dirty="0" smtClean="0">
                <a:solidFill>
                  <a:schemeClr val="tx1">
                    <a:lumMod val="75000"/>
                  </a:schemeClr>
                </a:solidFill>
              </a:rPr>
              <a:t>po rozcvičce se dělíme na skupiny: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C000"/>
                </a:solidFill>
              </a:rPr>
              <a:t>oranžoví – pracují společně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B050"/>
                </a:solidFill>
              </a:rPr>
              <a:t>zelení – pracují sami/ve skupině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7240586" y="4014216"/>
            <a:ext cx="4951414" cy="20208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1900" dirty="0">
                <a:solidFill>
                  <a:schemeClr val="accent3">
                    <a:lumMod val="75000"/>
                  </a:schemeClr>
                </a:solidFill>
              </a:rPr>
              <a:t>S ČÍM BUDEME PRACOVAT: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accent3">
                    <a:lumMod val="75000"/>
                  </a:schemeClr>
                </a:solidFill>
              </a:rPr>
              <a:t>skupiny v </a:t>
            </a:r>
            <a:r>
              <a:rPr lang="cs-CZ" sz="2000" dirty="0" err="1">
                <a:solidFill>
                  <a:schemeClr val="accent3">
                    <a:lumMod val="75000"/>
                  </a:schemeClr>
                </a:solidFill>
              </a:rPr>
              <a:t>Teams</a:t>
            </a:r>
            <a:endParaRPr lang="cs-CZ" sz="20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1900" dirty="0" smtClean="0">
                <a:solidFill>
                  <a:schemeClr val="accent3">
                    <a:lumMod val="75000"/>
                  </a:schemeClr>
                </a:solidFill>
              </a:rPr>
              <a:t>školní </a:t>
            </a:r>
            <a:r>
              <a:rPr lang="cs-CZ" sz="1900" dirty="0">
                <a:solidFill>
                  <a:schemeClr val="accent3">
                    <a:lumMod val="75000"/>
                  </a:schemeClr>
                </a:solidFill>
              </a:rPr>
              <a:t>sešit </a:t>
            </a:r>
            <a:endParaRPr lang="cs-CZ" sz="19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1900" dirty="0" smtClean="0">
                <a:solidFill>
                  <a:schemeClr val="accent3">
                    <a:lumMod val="75000"/>
                  </a:schemeClr>
                </a:solidFill>
              </a:rPr>
              <a:t>pracovní list v souborech v </a:t>
            </a:r>
            <a:r>
              <a:rPr lang="cs-CZ" sz="1900" dirty="0" err="1" smtClean="0">
                <a:solidFill>
                  <a:schemeClr val="accent3">
                    <a:lumMod val="75000"/>
                  </a:schemeClr>
                </a:solidFill>
              </a:rPr>
              <a:t>Teams</a:t>
            </a:r>
            <a:endParaRPr lang="cs-CZ" sz="19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1900" dirty="0" smtClean="0">
                <a:solidFill>
                  <a:schemeClr val="accent3">
                    <a:lumMod val="75000"/>
                  </a:schemeClr>
                </a:solidFill>
              </a:rPr>
              <a:t>pracovní sešit</a:t>
            </a:r>
            <a:endParaRPr lang="cs-CZ" sz="19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2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59956" y="128016"/>
            <a:ext cx="5472748" cy="905256"/>
          </a:xfrm>
        </p:spPr>
        <p:txBody>
          <a:bodyPr rtlCol="0"/>
          <a:lstStyle/>
          <a:p>
            <a:pPr rtl="0"/>
            <a:r>
              <a:rPr lang="cs-CZ" dirty="0"/>
              <a:t>3</a:t>
            </a:r>
            <a:r>
              <a:rPr lang="cs-CZ" dirty="0" smtClean="0"/>
              <a:t>. </a:t>
            </a:r>
            <a:r>
              <a:rPr lang="cs-CZ" dirty="0" smtClean="0"/>
              <a:t>HODINA TÝDNE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419036" y="1380744"/>
            <a:ext cx="5853748" cy="4681728"/>
          </a:xfrm>
        </p:spPr>
        <p:txBody>
          <a:bodyPr rtlCol="0">
            <a:normAutofit fontScale="92500" lnSpcReduction="10000"/>
          </a:bodyPr>
          <a:lstStyle/>
          <a:p>
            <a:pPr marL="0" indent="0" rtl="0">
              <a:buNone/>
            </a:pPr>
            <a:r>
              <a:rPr lang="cs-CZ" sz="3200" b="1" dirty="0" smtClean="0"/>
              <a:t>procenta</a:t>
            </a:r>
            <a:endParaRPr lang="cs-CZ" dirty="0" smtClean="0"/>
          </a:p>
          <a:p>
            <a:pPr lvl="1"/>
            <a:r>
              <a:rPr lang="cs-CZ" dirty="0" smtClean="0"/>
              <a:t>prezentace</a:t>
            </a:r>
          </a:p>
          <a:p>
            <a:pPr lvl="1"/>
            <a:r>
              <a:rPr lang="cs-CZ" dirty="0" smtClean="0"/>
              <a:t>promile</a:t>
            </a:r>
          </a:p>
          <a:p>
            <a:pPr lvl="1"/>
            <a:r>
              <a:rPr lang="cs-CZ" dirty="0" smtClean="0"/>
              <a:t>slovní úlohy s procenty</a:t>
            </a:r>
            <a:endParaRPr lang="cs-CZ" dirty="0" smtClean="0"/>
          </a:p>
          <a:p>
            <a:pPr lvl="1"/>
            <a:r>
              <a:rPr lang="cs-CZ" dirty="0"/>
              <a:t>konkrétní otázky a nejasnosti – připrav si na </a:t>
            </a:r>
            <a:r>
              <a:rPr lang="cs-CZ" dirty="0" smtClean="0"/>
              <a:t>hodinu</a:t>
            </a:r>
            <a:endParaRPr lang="cs-CZ" dirty="0" smtClean="0"/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75000"/>
                  </a:schemeClr>
                </a:solidFill>
              </a:rPr>
              <a:t>po </a:t>
            </a:r>
            <a:r>
              <a:rPr lang="cs-CZ" sz="2000" dirty="0" smtClean="0">
                <a:solidFill>
                  <a:schemeClr val="tx1">
                    <a:lumMod val="75000"/>
                  </a:schemeClr>
                </a:solidFill>
              </a:rPr>
              <a:t>rozcvičce a prezentaci se </a:t>
            </a:r>
            <a:r>
              <a:rPr lang="cs-CZ" sz="2000" dirty="0">
                <a:solidFill>
                  <a:schemeClr val="tx1">
                    <a:lumMod val="75000"/>
                  </a:schemeClr>
                </a:solidFill>
              </a:rPr>
              <a:t>dělíme na skupiny: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FFC000"/>
                </a:solidFill>
              </a:rPr>
              <a:t>oranžoví – pracují společně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B050"/>
                </a:solidFill>
              </a:rPr>
              <a:t>zelení – pracují sami/ve skupině</a:t>
            </a:r>
          </a:p>
          <a:p>
            <a:pPr marL="457200" lvl="1" indent="0">
              <a:buNone/>
            </a:pPr>
            <a:endParaRPr lang="cs-CZ" dirty="0" smtClean="0"/>
          </a:p>
        </p:txBody>
      </p:sp>
      <p:sp>
        <p:nvSpPr>
          <p:cNvPr id="5" name="Zástupný symbol pro obsah 1"/>
          <p:cNvSpPr>
            <a:spLocks noGrp="1"/>
          </p:cNvSpPr>
          <p:nvPr>
            <p:ph sz="half" idx="2"/>
          </p:nvPr>
        </p:nvSpPr>
        <p:spPr>
          <a:xfrm>
            <a:off x="7644384" y="3977641"/>
            <a:ext cx="4434840" cy="20848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S ČÍM BUDEME PRACOVAT: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Kahoot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školní 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sešit (čtverečkovaný papír</a:t>
            </a: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pracovní list v souborech v </a:t>
            </a:r>
            <a:r>
              <a:rPr lang="cs-CZ" sz="1600" dirty="0" err="1" smtClean="0">
                <a:solidFill>
                  <a:schemeClr val="accent3">
                    <a:lumMod val="75000"/>
                  </a:schemeClr>
                </a:solidFill>
              </a:rPr>
              <a:t>Teams</a:t>
            </a:r>
            <a:endParaRPr lang="cs-CZ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pracovní sešit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55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59956" y="128016"/>
            <a:ext cx="5472748" cy="905256"/>
          </a:xfrm>
        </p:spPr>
        <p:txBody>
          <a:bodyPr rtlCol="0"/>
          <a:lstStyle/>
          <a:p>
            <a:pPr rtl="0"/>
            <a:r>
              <a:rPr lang="cs-CZ" dirty="0"/>
              <a:t>4</a:t>
            </a:r>
            <a:r>
              <a:rPr lang="cs-CZ" dirty="0" smtClean="0"/>
              <a:t>. </a:t>
            </a:r>
            <a:r>
              <a:rPr lang="cs-CZ" dirty="0" smtClean="0"/>
              <a:t>HODINA TÝDNE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419036" y="1651889"/>
            <a:ext cx="9995980" cy="4187952"/>
          </a:xfrm>
        </p:spPr>
        <p:txBody>
          <a:bodyPr rtlCol="0"/>
          <a:lstStyle/>
          <a:p>
            <a:pPr marL="0" indent="0" rtl="0">
              <a:buNone/>
            </a:pPr>
            <a:r>
              <a:rPr lang="cs-CZ" sz="3200" b="1" dirty="0" smtClean="0"/>
              <a:t>test za měsíc duben</a:t>
            </a:r>
            <a:endParaRPr lang="cs-CZ" dirty="0" smtClean="0"/>
          </a:p>
          <a:p>
            <a:pPr lvl="1"/>
            <a:r>
              <a:rPr lang="cs-CZ" dirty="0" smtClean="0"/>
              <a:t>procenta: </a:t>
            </a:r>
            <a:r>
              <a:rPr lang="cs-CZ" dirty="0" smtClean="0"/>
              <a:t>slovní úlohy, promile</a:t>
            </a:r>
            <a:endParaRPr lang="cs-CZ" dirty="0" smtClean="0"/>
          </a:p>
          <a:p>
            <a:pPr lvl="1"/>
            <a:r>
              <a:rPr lang="cs-CZ" dirty="0" smtClean="0"/>
              <a:t>přímá a nepřímá úměrnost: slovní úlohy, </a:t>
            </a:r>
            <a:r>
              <a:rPr lang="cs-CZ" dirty="0" smtClean="0"/>
              <a:t>tabulky, grafy</a:t>
            </a:r>
            <a:endParaRPr lang="cs-CZ" dirty="0" smtClean="0"/>
          </a:p>
          <a:p>
            <a:pPr lvl="1"/>
            <a:r>
              <a:rPr lang="cs-CZ" dirty="0" smtClean="0"/>
              <a:t>věty o shodnosti trojúhelníku: konstrukce trojúhelníku, poznávání shodných </a:t>
            </a:r>
            <a:r>
              <a:rPr lang="cs-CZ" dirty="0" smtClean="0"/>
              <a:t>trojúhelníků, použití vět o shodnosti trojúhelníků</a:t>
            </a:r>
            <a:endParaRPr lang="cs-CZ" dirty="0"/>
          </a:p>
        </p:txBody>
      </p:sp>
      <p:sp>
        <p:nvSpPr>
          <p:cNvPr id="5" name="Zástupný symbol pro obsah 1"/>
          <p:cNvSpPr>
            <a:spLocks noGrp="1"/>
          </p:cNvSpPr>
          <p:nvPr>
            <p:ph sz="half" idx="2"/>
          </p:nvPr>
        </p:nvSpPr>
        <p:spPr>
          <a:xfrm>
            <a:off x="7644384" y="4453127"/>
            <a:ext cx="4434840" cy="16184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S ČÍM BUDEME PRACOVAT: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test zadaný v zadání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sešit/papír, kam test vypracujeme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72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15824"/>
            <a:ext cx="10058402" cy="984504"/>
          </a:xfrm>
        </p:spPr>
        <p:txBody>
          <a:bodyPr/>
          <a:lstStyle/>
          <a:p>
            <a:r>
              <a:rPr lang="cs-CZ" dirty="0" smtClean="0"/>
              <a:t>NAVÍC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984" y="226145"/>
            <a:ext cx="4132199" cy="551404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529" y="459496"/>
            <a:ext cx="3879151" cy="507038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84632" y="2029968"/>
            <a:ext cx="2990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pohraj si s geometrií,</a:t>
            </a:r>
          </a:p>
          <a:p>
            <a:r>
              <a:rPr lang="cs-CZ" sz="2400" dirty="0" smtClean="0"/>
              <a:t>rýsuj hvězdy </a:t>
            </a:r>
          </a:p>
          <a:p>
            <a:r>
              <a:rPr lang="cs-CZ" sz="2400" dirty="0" smtClean="0"/>
              <a:t>a získej za to plus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086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brázek přírody (16:9)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31_TF03431377_TF03431377.potx" id="{95E6A534-C542-444F-91A2-47F4DA54D7B7}" vid="{458BD4AE-97DC-420A-84D2-31D039AE1983}"/>
    </a:ext>
  </a:extLst>
</a:theme>
</file>

<file path=ppt/theme/theme2.xml><?xml version="1.0" encoding="utf-8"?>
<a:theme xmlns:a="http://schemas.openxmlformats.org/drawingml/2006/main" name="Motiv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tf03431377_win32</Template>
  <TotalTime>751</TotalTime>
  <Words>300</Words>
  <Application>Microsoft Office PowerPoint</Application>
  <PresentationFormat>Širokoúhlá obrazovka</PresentationFormat>
  <Paragraphs>73</Paragraphs>
  <Slides>7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Segoe Print</vt:lpstr>
      <vt:lpstr>Wingdings</vt:lpstr>
      <vt:lpstr>Obrázek přírody (16:9)</vt:lpstr>
      <vt:lpstr>1. týden května 3.5. – 7.5.</vt:lpstr>
      <vt:lpstr>TÝDENNÍ ÚKOL</vt:lpstr>
      <vt:lpstr>1. HODINA TÝDNE</vt:lpstr>
      <vt:lpstr>2. HODINA TÝDNE</vt:lpstr>
      <vt:lpstr>3. HODINA TÝDNE</vt:lpstr>
      <vt:lpstr>4. HODINA TÝDNE</vt:lpstr>
      <vt:lpstr>NAVÍC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Rozložení nadpisu</dc:title>
  <dc:creator>Pařízková Ivana</dc:creator>
  <cp:lastModifiedBy>Pařízková Ivana</cp:lastModifiedBy>
  <cp:revision>20</cp:revision>
  <dcterms:created xsi:type="dcterms:W3CDTF">2021-04-29T13:17:51Z</dcterms:created>
  <dcterms:modified xsi:type="dcterms:W3CDTF">2021-05-02T16:27:14Z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