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3" r:id="rId3"/>
    <p:sldId id="282" r:id="rId4"/>
    <p:sldId id="258" r:id="rId5"/>
    <p:sldId id="278" r:id="rId6"/>
    <p:sldId id="283" r:id="rId7"/>
    <p:sldId id="277" r:id="rId8"/>
    <p:sldId id="280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HRANOLY</a:t>
          </a:r>
          <a:endParaRPr lang="cs-CZ" sz="14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Síť hranolu</a:t>
          </a:r>
          <a:endParaRPr lang="cs-CZ" sz="1400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Sestrojím </a:t>
          </a:r>
          <a:r>
            <a:rPr lang="cs-CZ" dirty="0" smtClean="0"/>
            <a:t>síť </a:t>
          </a:r>
          <a:r>
            <a:rPr lang="cs-CZ" dirty="0" smtClean="0"/>
            <a:t>hranolu</a:t>
          </a:r>
        </a:p>
        <a:p>
          <a:r>
            <a:rPr lang="cs-CZ" dirty="0" smtClean="0"/>
            <a:t>Podle sítě vypočítám povrch hranolu</a:t>
          </a:r>
        </a:p>
        <a:p>
          <a:r>
            <a:rPr lang="cs-CZ" dirty="0" smtClean="0"/>
            <a:t>Odvodím, jak vypočítat objem hranolu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E7994C28-8D51-46E7-A4FC-453D78D7543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Povrch a objem hranolu</a:t>
          </a:r>
          <a:endParaRPr lang="cs-CZ" sz="1400" dirty="0"/>
        </a:p>
      </dgm:t>
    </dgm:pt>
    <dgm:pt modelId="{56C11E5D-C89A-4E0F-B13F-41978E76FFA5}" type="parTrans" cxnId="{3BE614D5-D522-48E6-9D44-659B10991625}">
      <dgm:prSet/>
      <dgm:spPr/>
      <dgm:t>
        <a:bodyPr/>
        <a:lstStyle/>
        <a:p>
          <a:endParaRPr lang="cs-CZ"/>
        </a:p>
      </dgm:t>
    </dgm:pt>
    <dgm:pt modelId="{BBBE6CE2-930B-4438-9CC9-2B0EA5A09BB6}" type="sibTrans" cxnId="{3BE614D5-D522-48E6-9D44-659B10991625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E847A5-4D57-4DAB-9C71-07C0B20A6505}" type="presOf" srcId="{A271F098-DB06-493E-B91F-6E735AE29A8F}" destId="{6CB80F2B-721E-478A-8903-917E633613D3}" srcOrd="1" destOrd="1" presId="urn:microsoft.com/office/officeart/2005/8/layout/vList4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3BE614D5-D522-48E6-9D44-659B10991625}" srcId="{71CB33A6-A0D7-42FA-B8E1-F2D3A9E9EF9D}" destId="{E7994C28-8D51-46E7-A4FC-453D78D75434}" srcOrd="1" destOrd="0" parTransId="{56C11E5D-C89A-4E0F-B13F-41978E76FFA5}" sibTransId="{BBBE6CE2-930B-4438-9CC9-2B0EA5A09BB6}"/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119CD662-6F0B-4173-BA90-6DB8D53EF3AC}" type="presOf" srcId="{E7994C28-8D51-46E7-A4FC-453D78D75434}" destId="{1AE4917D-9996-4399-B2A0-14F58A597B37}" srcOrd="0" destOrd="2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CC0FEE5F-2DE3-4112-8BA1-0463C04AA971}" type="presOf" srcId="{A271F098-DB06-493E-B91F-6E735AE29A8F}" destId="{1AE4917D-9996-4399-B2A0-14F58A597B37}" srcOrd="0" destOrd="1" presId="urn:microsoft.com/office/officeart/2005/8/layout/vList4"/>
    <dgm:cxn modelId="{B17C8F27-60C3-4493-89BB-8E874A41D3BB}" type="presOf" srcId="{E7994C28-8D51-46E7-A4FC-453D78D75434}" destId="{6CB80F2B-721E-478A-8903-917E633613D3}" srcOrd="1" destOrd="2" presId="urn:microsoft.com/office/officeart/2005/8/layout/vList4"/>
    <dgm:cxn modelId="{45283406-5CD4-40E9-808F-E0ADC758179D}" srcId="{71CB33A6-A0D7-42FA-B8E1-F2D3A9E9EF9D}" destId="{A271F098-DB06-493E-B91F-6E735AE29A8F}" srcOrd="0" destOrd="0" parTransId="{56E55A7B-9BF2-4EC7-9124-DE62EC0FAFB2}" sibTransId="{B35791D9-2784-47C1-8ADE-A84291D925D2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ZLOMKY - OPAKUJEME</a:t>
          </a:r>
          <a:endParaRPr lang="cs-CZ" sz="14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Vyřeším úlohu se zlomky</a:t>
          </a:r>
        </a:p>
        <a:p>
          <a:r>
            <a:rPr lang="cs-CZ" dirty="0" smtClean="0"/>
            <a:t>Používám zlomky v matematických hrách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HRANOLY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Síť hranolu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Povrch a objem hranolu</a:t>
          </a:r>
          <a:endParaRPr lang="cs-CZ" sz="14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Sestrojím </a:t>
          </a:r>
          <a:r>
            <a:rPr lang="cs-CZ" sz="1400" kern="1200" dirty="0" smtClean="0"/>
            <a:t>síť </a:t>
          </a:r>
          <a:r>
            <a:rPr lang="cs-CZ" sz="1400" kern="1200" dirty="0" smtClean="0"/>
            <a:t>hranolu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Podle sítě vypočítám povrch hranolu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Odvodím, jak vypočítat objem hranolu</a:t>
          </a:r>
          <a:endParaRPr lang="cs-CZ" sz="14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ZLOMKY - OPAKUJEME</a:t>
          </a:r>
          <a:endParaRPr lang="cs-CZ" sz="14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Vyřeším úlohu se zlomky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Používám zlomky v matematických hrách</a:t>
          </a:r>
          <a:endParaRPr lang="cs-CZ" sz="17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14.05.2021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14.05.2021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93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05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81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44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 smtClean="0"/>
              <a:t>týden května </a:t>
            </a:r>
            <a:r>
              <a:rPr lang="cs-CZ" dirty="0" smtClean="0"/>
              <a:t>17</a:t>
            </a:r>
            <a:r>
              <a:rPr lang="cs-CZ" dirty="0" smtClean="0"/>
              <a:t>.5</a:t>
            </a:r>
            <a:r>
              <a:rPr lang="cs-CZ" dirty="0" smtClean="0"/>
              <a:t>. – </a:t>
            </a:r>
            <a:r>
              <a:rPr lang="cs-CZ" dirty="0" smtClean="0"/>
              <a:t>21</a:t>
            </a:r>
            <a:r>
              <a:rPr lang="cs-CZ" dirty="0" smtClean="0"/>
              <a:t>.5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6868052"/>
              </p:ext>
            </p:extLst>
          </p:nvPr>
        </p:nvGraphicFramePr>
        <p:xfrm>
          <a:off x="3827180" y="2386584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31682037"/>
              </p:ext>
            </p:extLst>
          </p:nvPr>
        </p:nvGraphicFramePr>
        <p:xfrm>
          <a:off x="3827180" y="3753612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7" y="0"/>
            <a:ext cx="5600763" cy="996696"/>
          </a:xfrm>
        </p:spPr>
        <p:txBody>
          <a:bodyPr rtlCol="0"/>
          <a:lstStyle/>
          <a:p>
            <a:pPr algn="ctr"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430202" y="2471928"/>
            <a:ext cx="6858002" cy="253898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Tento týden si dej do pořádku své matematické portfolio: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podle složky v souborech zkontroluj, že máš v portfoliu všechny kapitoly, na které jsme měli prezentace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celé portfolio měj v papírové podobě, jednotlivé listy v košilkách, košilky v deskách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pokud nemáš možnost tisku, během tohoto týdne mi své portfolio pošli, vytisknu ti 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900" dirty="0" smtClean="0"/>
              <a:t>PORTFOLIO ODEVZDEJ KE KONTROLE POSLEDNÍ HODINU TÝDNE, NEBO V PONDĚLÍ 24.5.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DODATEČNÝ / OPRAVNÝ TEST ZA MĚSÍC DUBEN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3825240"/>
          </a:xfrm>
        </p:spPr>
        <p:txBody>
          <a:bodyPr/>
          <a:lstStyle/>
          <a:p>
            <a:r>
              <a:rPr lang="cs-CZ" dirty="0" smtClean="0"/>
              <a:t>máš na výběr:</a:t>
            </a:r>
          </a:p>
          <a:p>
            <a:pPr lvl="1"/>
            <a:r>
              <a:rPr lang="cs-CZ" dirty="0" smtClean="0"/>
              <a:t>test si můžeš napsat v klidu domova ve středu odpoledne a odevzdat do zadání</a:t>
            </a:r>
          </a:p>
          <a:p>
            <a:pPr lvl="1"/>
            <a:r>
              <a:rPr lang="cs-CZ" dirty="0" smtClean="0"/>
              <a:t>test si můžeš napsat ve škole v jedné z hodin matematiky a učivo dané hodiny si doplníš samostatně</a:t>
            </a:r>
          </a:p>
          <a:p>
            <a:pPr lvl="1"/>
            <a:r>
              <a:rPr lang="cs-CZ" dirty="0" smtClean="0"/>
              <a:t>test si můžeš napsat ve středu odpoledne ve škole</a:t>
            </a:r>
          </a:p>
          <a:p>
            <a:pPr lvl="1"/>
            <a:endParaRPr lang="cs-CZ" dirty="0"/>
          </a:p>
          <a:p>
            <a:r>
              <a:rPr lang="cs-CZ" dirty="0" smtClean="0"/>
              <a:t>tvůj výběr probereme při pondělních hodinách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1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1.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</a:t>
            </a:r>
          </a:p>
          <a:p>
            <a:pPr rtl="0"/>
            <a:r>
              <a:rPr lang="cs-CZ" dirty="0" smtClean="0"/>
              <a:t>Názvy hranolů</a:t>
            </a:r>
          </a:p>
          <a:p>
            <a:pPr rtl="0"/>
            <a:r>
              <a:rPr lang="cs-CZ" dirty="0" smtClean="0"/>
              <a:t>Druhy hranolů</a:t>
            </a:r>
          </a:p>
          <a:p>
            <a:pPr rtl="0"/>
            <a:r>
              <a:rPr lang="cs-CZ" dirty="0" smtClean="0"/>
              <a:t>Jak budeme počítat povrch hranolu?</a:t>
            </a:r>
          </a:p>
          <a:p>
            <a:pPr marL="0" indent="0" rtl="0">
              <a:buNone/>
            </a:pPr>
            <a:r>
              <a:rPr lang="cs-CZ" sz="3200" b="1" dirty="0"/>
              <a:t>Matematické portfolio</a:t>
            </a:r>
          </a:p>
          <a:p>
            <a:r>
              <a:rPr lang="cs-CZ" dirty="0" smtClean="0"/>
              <a:t>Zadání prezentací do konce roku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146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pomůcky, které dostaneme ve škole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2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008247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 – co už víme</a:t>
            </a:r>
            <a:endParaRPr lang="cs-CZ" sz="3200" b="1" dirty="0" smtClean="0"/>
          </a:p>
          <a:p>
            <a:pPr rtl="0"/>
            <a:r>
              <a:rPr lang="cs-CZ" dirty="0" smtClean="0"/>
              <a:t>Procvičování s pracovním sešitem</a:t>
            </a:r>
          </a:p>
          <a:p>
            <a:pPr rtl="0"/>
            <a:r>
              <a:rPr lang="cs-CZ" dirty="0" smtClean="0"/>
              <a:t>Otázky a odpovědi týkající se hranolů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rýsovací pomůcky (tužka, trojúhelník s ryskou, kružítko)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3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008247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Zlomky – opakování</a:t>
            </a:r>
            <a:endParaRPr lang="cs-CZ" sz="3200" b="1" dirty="0" smtClean="0"/>
          </a:p>
          <a:p>
            <a:pPr rtl="0"/>
            <a:r>
              <a:rPr lang="cs-CZ" dirty="0" smtClean="0"/>
              <a:t>Připomeneme si, jak se s nimi pracuje</a:t>
            </a:r>
          </a:p>
          <a:p>
            <a:pPr rtl="0"/>
            <a:r>
              <a:rPr lang="cs-CZ" dirty="0" smtClean="0"/>
              <a:t>Připomeneme si, jak se s nimi počítá</a:t>
            </a:r>
          </a:p>
          <a:p>
            <a:pPr rtl="0"/>
            <a:r>
              <a:rPr lang="cs-CZ" dirty="0" smtClean="0"/>
              <a:t>Zahrajeme si hry</a:t>
            </a:r>
          </a:p>
          <a:p>
            <a:pPr marL="0" indent="0" rtl="0">
              <a:buNone/>
            </a:pPr>
            <a:r>
              <a:rPr lang="cs-CZ" dirty="0" smtClean="0"/>
              <a:t>možnost pracovat ve skupině</a:t>
            </a:r>
          </a:p>
          <a:p>
            <a:pPr marL="0" indent="0" rtl="0">
              <a:buNone/>
            </a:pPr>
            <a:r>
              <a:rPr lang="cs-CZ" dirty="0" smtClean="0"/>
              <a:t>ORANŽOVÝCH</a:t>
            </a:r>
          </a:p>
          <a:p>
            <a:pPr marL="0" indent="0" rtl="0">
              <a:buNone/>
            </a:pPr>
            <a:r>
              <a:rPr lang="cs-CZ" dirty="0" smtClean="0"/>
              <a:t>nebo</a:t>
            </a:r>
          </a:p>
          <a:p>
            <a:pPr marL="0" indent="0" rtl="0">
              <a:buNone/>
            </a:pPr>
            <a:r>
              <a:rPr lang="cs-CZ" dirty="0" smtClean="0"/>
              <a:t>ZELENÝCH</a:t>
            </a:r>
          </a:p>
          <a:p>
            <a:pPr rtl="0"/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při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 - povrch</a:t>
            </a:r>
            <a:endParaRPr lang="cs-CZ" sz="3200" b="1" dirty="0" smtClean="0"/>
          </a:p>
          <a:p>
            <a:pPr rtl="0"/>
            <a:r>
              <a:rPr lang="cs-CZ" dirty="0" smtClean="0"/>
              <a:t>Povrch hranolu ve čtvercové síti</a:t>
            </a:r>
          </a:p>
          <a:p>
            <a:pPr rtl="0"/>
            <a:r>
              <a:rPr lang="cs-CZ" dirty="0" smtClean="0"/>
              <a:t>Úlohy na povrch hranolu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5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 - objem</a:t>
            </a:r>
            <a:endParaRPr lang="cs-CZ" sz="3200" b="1" dirty="0" smtClean="0"/>
          </a:p>
          <a:p>
            <a:pPr rtl="0"/>
            <a:r>
              <a:rPr lang="cs-CZ" dirty="0" smtClean="0"/>
              <a:t>Jak vypočítat objem hranolu?</a:t>
            </a:r>
          </a:p>
          <a:p>
            <a:pPr rtl="0"/>
            <a:endParaRPr lang="cs-CZ" dirty="0"/>
          </a:p>
          <a:p>
            <a:pPr rtl="0"/>
            <a:r>
              <a:rPr lang="cs-CZ" dirty="0" smtClean="0"/>
              <a:t>Povrch a objem hranolu - procvičování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142232"/>
            <a:ext cx="4462272" cy="1871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hodině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1564</TotalTime>
  <Words>378</Words>
  <Application>Microsoft Office PowerPoint</Application>
  <PresentationFormat>Širokoúhlá obrazovka</PresentationFormat>
  <Paragraphs>77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Segoe Print</vt:lpstr>
      <vt:lpstr>Wingdings</vt:lpstr>
      <vt:lpstr>Obrázek přírody (16:9)</vt:lpstr>
      <vt:lpstr>3. týden května 17.5. – 21.5.</vt:lpstr>
      <vt:lpstr>TÝDENNÍ ÚKOL</vt:lpstr>
      <vt:lpstr>DODATEČNÝ / OPRAVNÝ TEST ZA MĚSÍC DUBEN</vt:lpstr>
      <vt:lpstr>1. HODINA TÝDNE</vt:lpstr>
      <vt:lpstr>2. HODINA TÝDNE</vt:lpstr>
      <vt:lpstr>3. HODINA TÝDNE</vt:lpstr>
      <vt:lpstr>4. HODINA TÝDNE</vt:lpstr>
      <vt:lpstr>5.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46</cp:revision>
  <dcterms:created xsi:type="dcterms:W3CDTF">2021-04-29T13:17:51Z</dcterms:created>
  <dcterms:modified xsi:type="dcterms:W3CDTF">2021-05-14T13:34:04Z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